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0" r:id="rId2"/>
    <p:sldId id="261" r:id="rId3"/>
    <p:sldId id="262" r:id="rId4"/>
    <p:sldId id="266" r:id="rId5"/>
    <p:sldId id="263" r:id="rId6"/>
    <p:sldId id="264" r:id="rId7"/>
    <p:sldId id="267"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4191E6-29B8-4EBA-9F9D-B4929518C2BF}" type="datetimeFigureOut">
              <a:rPr lang="fr-FR" smtClean="0"/>
              <a:t>28/03/2023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5DA13-0810-4735-8AF2-6ED664DD48B1}" type="slidenum">
              <a:rPr lang="fr-FR" smtClean="0"/>
              <a:t>‹N°›</a:t>
            </a:fld>
            <a:endParaRPr lang="fr-FR"/>
          </a:p>
        </p:txBody>
      </p:sp>
    </p:spTree>
    <p:extLst>
      <p:ext uri="{BB962C8B-B14F-4D97-AF65-F5344CB8AC3E}">
        <p14:creationId xmlns:p14="http://schemas.microsoft.com/office/powerpoint/2010/main" val="2240623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BFC - Page de gar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9" name="Espace réservé pour une image  9">
            <a:extLst>
              <a:ext uri="{FF2B5EF4-FFF2-40B4-BE49-F238E27FC236}">
                <a16:creationId xmlns:a16="http://schemas.microsoft.com/office/drawing/2014/main" id="{96AC5EBD-F80D-4334-BDFD-C9CD5AC826FD}"/>
              </a:ext>
            </a:extLst>
          </p:cNvPr>
          <p:cNvSpPr>
            <a:spLocks noGrp="1"/>
          </p:cNvSpPr>
          <p:nvPr>
            <p:ph type="pic" sz="quarter" idx="10" hasCustomPrompt="1"/>
          </p:nvPr>
        </p:nvSpPr>
        <p:spPr>
          <a:xfrm>
            <a:off x="186931" y="981080"/>
            <a:ext cx="4676017" cy="5070475"/>
          </a:xfrm>
          <a:prstGeom prst="rect">
            <a:avLst/>
          </a:prstGeom>
        </p:spPr>
        <p:txBody>
          <a:bodyPr anchor="ctr"/>
          <a:lstStyle>
            <a:lvl1pPr marL="0" indent="0" algn="ctr">
              <a:buNone/>
              <a:defRPr sz="1650">
                <a:latin typeface="Verdana" panose="020B0604030504040204" pitchFamily="34" charset="0"/>
                <a:ea typeface="Verdana" panose="020B0604030504040204" pitchFamily="34" charset="0"/>
                <a:cs typeface="Verdana" panose="020B0604030504040204" pitchFamily="34" charset="0"/>
              </a:defRPr>
            </a:lvl1pPr>
          </a:lstStyle>
          <a:p>
            <a:r>
              <a:rPr lang="fr-FR" dirty="0"/>
              <a:t>Illustration</a:t>
            </a:r>
          </a:p>
        </p:txBody>
      </p:sp>
      <p:cxnSp>
        <p:nvCxnSpPr>
          <p:cNvPr id="10" name="Connecteur droit 9">
            <a:extLst>
              <a:ext uri="{FF2B5EF4-FFF2-40B4-BE49-F238E27FC236}">
                <a16:creationId xmlns:a16="http://schemas.microsoft.com/office/drawing/2014/main" id="{5065C6AB-5CF9-422E-9ACA-6A1845257935}"/>
              </a:ext>
            </a:extLst>
          </p:cNvPr>
          <p:cNvCxnSpPr/>
          <p:nvPr userDrawn="1"/>
        </p:nvCxnSpPr>
        <p:spPr>
          <a:xfrm>
            <a:off x="5125078" y="981080"/>
            <a:ext cx="0" cy="5070475"/>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Espace réservé du texte 13">
            <a:extLst>
              <a:ext uri="{FF2B5EF4-FFF2-40B4-BE49-F238E27FC236}">
                <a16:creationId xmlns:a16="http://schemas.microsoft.com/office/drawing/2014/main" id="{6F8AE608-CD20-4215-8E6D-E1CB416B813B}"/>
              </a:ext>
            </a:extLst>
          </p:cNvPr>
          <p:cNvSpPr>
            <a:spLocks noGrp="1"/>
          </p:cNvSpPr>
          <p:nvPr>
            <p:ph type="body" sz="quarter" idx="13" hasCustomPrompt="1"/>
          </p:nvPr>
        </p:nvSpPr>
        <p:spPr>
          <a:xfrm>
            <a:off x="5261375" y="2384279"/>
            <a:ext cx="3554015" cy="1044723"/>
          </a:xfrm>
          <a:prstGeom prst="rect">
            <a:avLst/>
          </a:prstGeom>
        </p:spPr>
        <p:txBody>
          <a:bodyPr/>
          <a:lstStyle>
            <a:lvl1pPr marL="0" indent="0">
              <a:buNone/>
              <a:defRPr sz="2700" b="1">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Titre</a:t>
            </a:r>
          </a:p>
        </p:txBody>
      </p:sp>
      <p:sp>
        <p:nvSpPr>
          <p:cNvPr id="12" name="Espace réservé du texte 13">
            <a:extLst>
              <a:ext uri="{FF2B5EF4-FFF2-40B4-BE49-F238E27FC236}">
                <a16:creationId xmlns:a16="http://schemas.microsoft.com/office/drawing/2014/main" id="{D48E3F59-CF01-4CB4-BAA3-040FAC8DDBFB}"/>
              </a:ext>
            </a:extLst>
          </p:cNvPr>
          <p:cNvSpPr>
            <a:spLocks noGrp="1"/>
          </p:cNvSpPr>
          <p:nvPr>
            <p:ph type="body" sz="quarter" idx="14" hasCustomPrompt="1"/>
          </p:nvPr>
        </p:nvSpPr>
        <p:spPr>
          <a:xfrm>
            <a:off x="5261374" y="3478415"/>
            <a:ext cx="3554015" cy="1168400"/>
          </a:xfrm>
          <a:prstGeom prst="rect">
            <a:avLst/>
          </a:prstGeom>
        </p:spPr>
        <p:txBody>
          <a:bodyPr/>
          <a:lstStyle>
            <a:lvl1pPr marL="0" indent="0">
              <a:buNone/>
              <a:defRPr sz="2200" b="0">
                <a:solidFill>
                  <a:schemeClr val="tx1"/>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14" name="Espace réservé du texte 13">
            <a:extLst>
              <a:ext uri="{FF2B5EF4-FFF2-40B4-BE49-F238E27FC236}">
                <a16:creationId xmlns:a16="http://schemas.microsoft.com/office/drawing/2014/main" id="{C8F09938-A861-463E-908B-40BD34F50B44}"/>
              </a:ext>
            </a:extLst>
          </p:cNvPr>
          <p:cNvSpPr>
            <a:spLocks noGrp="1"/>
          </p:cNvSpPr>
          <p:nvPr>
            <p:ph type="body" sz="quarter" idx="15" hasCustomPrompt="1"/>
          </p:nvPr>
        </p:nvSpPr>
        <p:spPr>
          <a:xfrm>
            <a:off x="5261374" y="970018"/>
            <a:ext cx="3554015" cy="337490"/>
          </a:xfrm>
          <a:prstGeom prst="rect">
            <a:avLst/>
          </a:prstGeom>
        </p:spPr>
        <p:txBody>
          <a:bodyPr/>
          <a:lstStyle>
            <a:lvl1pPr marL="0" indent="0">
              <a:buNone/>
              <a:defRPr sz="1600" b="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Date</a:t>
            </a:r>
          </a:p>
        </p:txBody>
      </p:sp>
    </p:spTree>
    <p:extLst>
      <p:ext uri="{BB962C8B-B14F-4D97-AF65-F5344CB8AC3E}">
        <p14:creationId xmlns:p14="http://schemas.microsoft.com/office/powerpoint/2010/main" val="70455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BFC - Sommaire1">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7" name="ZoneTexte 6">
            <a:extLst>
              <a:ext uri="{FF2B5EF4-FFF2-40B4-BE49-F238E27FC236}">
                <a16:creationId xmlns:a16="http://schemas.microsoft.com/office/drawing/2014/main" id="{BFD2456E-375A-4519-BEB0-8634E170C98A}"/>
              </a:ext>
            </a:extLst>
          </p:cNvPr>
          <p:cNvSpPr txBox="1"/>
          <p:nvPr userDrawn="1"/>
        </p:nvSpPr>
        <p:spPr>
          <a:xfrm>
            <a:off x="166688" y="408825"/>
            <a:ext cx="3086100" cy="438582"/>
          </a:xfrm>
          <a:prstGeom prst="rect">
            <a:avLst/>
          </a:prstGeom>
          <a:noFill/>
        </p:spPr>
        <p:txBody>
          <a:bodyPr wrap="square" rtlCol="0">
            <a:spAutoFit/>
          </a:bodyPr>
          <a:lstStyle/>
          <a:p>
            <a:r>
              <a:rPr lang="fr-FR" sz="2250" b="1" dirty="0">
                <a:latin typeface="Verdana" panose="020B0604030504040204" pitchFamily="34" charset="0"/>
                <a:ea typeface="Verdana" panose="020B0604030504040204" pitchFamily="34" charset="0"/>
                <a:cs typeface="Verdana" panose="020B0604030504040204" pitchFamily="34" charset="0"/>
              </a:rPr>
              <a:t>SOMMAIRE</a:t>
            </a:r>
          </a:p>
        </p:txBody>
      </p:sp>
      <p:sp>
        <p:nvSpPr>
          <p:cNvPr id="8" name="Espace réservé du texte 10">
            <a:extLst>
              <a:ext uri="{FF2B5EF4-FFF2-40B4-BE49-F238E27FC236}">
                <a16:creationId xmlns:a16="http://schemas.microsoft.com/office/drawing/2014/main" id="{C250C166-A40F-41E4-B0DD-405722EE24CF}"/>
              </a:ext>
            </a:extLst>
          </p:cNvPr>
          <p:cNvSpPr>
            <a:spLocks noGrp="1"/>
          </p:cNvSpPr>
          <p:nvPr>
            <p:ph type="body" sz="quarter" idx="10" hasCustomPrompt="1"/>
          </p:nvPr>
        </p:nvSpPr>
        <p:spPr>
          <a:xfrm>
            <a:off x="166688" y="1624016"/>
            <a:ext cx="3249216"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9" name="Espace réservé du texte 10">
            <a:extLst>
              <a:ext uri="{FF2B5EF4-FFF2-40B4-BE49-F238E27FC236}">
                <a16:creationId xmlns:a16="http://schemas.microsoft.com/office/drawing/2014/main" id="{AECAAF02-5901-48F7-8251-E4087087A24C}"/>
              </a:ext>
            </a:extLst>
          </p:cNvPr>
          <p:cNvSpPr>
            <a:spLocks noGrp="1"/>
          </p:cNvSpPr>
          <p:nvPr>
            <p:ph type="body" sz="quarter" idx="13" hasCustomPrompt="1"/>
          </p:nvPr>
        </p:nvSpPr>
        <p:spPr>
          <a:xfrm>
            <a:off x="166688" y="3788706"/>
            <a:ext cx="3249216"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FC209C1E-7904-4033-9F4B-E9F741BD6A3F}"/>
              </a:ext>
            </a:extLst>
          </p:cNvPr>
          <p:cNvSpPr>
            <a:spLocks noGrp="1"/>
          </p:cNvSpPr>
          <p:nvPr>
            <p:ph type="body" sz="quarter" idx="16" hasCustomPrompt="1"/>
          </p:nvPr>
        </p:nvSpPr>
        <p:spPr>
          <a:xfrm>
            <a:off x="166688" y="2076450"/>
            <a:ext cx="3249216"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400" kern="1200" dirty="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1" name="Espace réservé du texte 18">
            <a:extLst>
              <a:ext uri="{FF2B5EF4-FFF2-40B4-BE49-F238E27FC236}">
                <a16:creationId xmlns:a16="http://schemas.microsoft.com/office/drawing/2014/main" id="{D78093FF-4D85-4814-86DC-E2F13789D38A}"/>
              </a:ext>
            </a:extLst>
          </p:cNvPr>
          <p:cNvSpPr>
            <a:spLocks noGrp="1"/>
          </p:cNvSpPr>
          <p:nvPr>
            <p:ph type="body" sz="quarter" idx="17" hasCustomPrompt="1"/>
          </p:nvPr>
        </p:nvSpPr>
        <p:spPr>
          <a:xfrm>
            <a:off x="166688" y="4268394"/>
            <a:ext cx="3249216"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400" kern="120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2" name="Espace réservé du texte 10">
            <a:extLst>
              <a:ext uri="{FF2B5EF4-FFF2-40B4-BE49-F238E27FC236}">
                <a16:creationId xmlns:a16="http://schemas.microsoft.com/office/drawing/2014/main" id="{0B518029-CB5C-47E6-BD60-362F01EFC292}"/>
              </a:ext>
            </a:extLst>
          </p:cNvPr>
          <p:cNvSpPr>
            <a:spLocks noGrp="1"/>
          </p:cNvSpPr>
          <p:nvPr>
            <p:ph type="body" sz="quarter" idx="18" hasCustomPrompt="1"/>
          </p:nvPr>
        </p:nvSpPr>
        <p:spPr>
          <a:xfrm>
            <a:off x="5266133" y="1624016"/>
            <a:ext cx="3698379"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3" name="Espace réservé du texte 18">
            <a:extLst>
              <a:ext uri="{FF2B5EF4-FFF2-40B4-BE49-F238E27FC236}">
                <a16:creationId xmlns:a16="http://schemas.microsoft.com/office/drawing/2014/main" id="{9DFD7468-3900-471B-90CD-830F1F52177C}"/>
              </a:ext>
            </a:extLst>
          </p:cNvPr>
          <p:cNvSpPr>
            <a:spLocks noGrp="1"/>
          </p:cNvSpPr>
          <p:nvPr>
            <p:ph type="body" sz="quarter" idx="19" hasCustomPrompt="1"/>
          </p:nvPr>
        </p:nvSpPr>
        <p:spPr>
          <a:xfrm>
            <a:off x="5266135" y="2103704"/>
            <a:ext cx="3698385"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400" kern="120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4" name="Espace réservé du texte 10">
            <a:extLst>
              <a:ext uri="{FF2B5EF4-FFF2-40B4-BE49-F238E27FC236}">
                <a16:creationId xmlns:a16="http://schemas.microsoft.com/office/drawing/2014/main" id="{83560D1B-3751-4AEF-A2A4-503D409953A2}"/>
              </a:ext>
            </a:extLst>
          </p:cNvPr>
          <p:cNvSpPr>
            <a:spLocks noGrp="1"/>
          </p:cNvSpPr>
          <p:nvPr>
            <p:ph type="body" sz="quarter" idx="20" hasCustomPrompt="1"/>
          </p:nvPr>
        </p:nvSpPr>
        <p:spPr>
          <a:xfrm>
            <a:off x="5266134" y="4286927"/>
            <a:ext cx="3698389"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5" name="Espace réservé du texte 18">
            <a:extLst>
              <a:ext uri="{FF2B5EF4-FFF2-40B4-BE49-F238E27FC236}">
                <a16:creationId xmlns:a16="http://schemas.microsoft.com/office/drawing/2014/main" id="{18348133-C916-4937-99D9-7FE943979C10}"/>
              </a:ext>
            </a:extLst>
          </p:cNvPr>
          <p:cNvSpPr>
            <a:spLocks noGrp="1"/>
          </p:cNvSpPr>
          <p:nvPr>
            <p:ph type="body" sz="quarter" idx="21" hasCustomPrompt="1"/>
          </p:nvPr>
        </p:nvSpPr>
        <p:spPr>
          <a:xfrm>
            <a:off x="5266133" y="4739361"/>
            <a:ext cx="3698397"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400" kern="1200" dirty="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cxnSp>
        <p:nvCxnSpPr>
          <p:cNvPr id="16" name="Connecteur droit 15">
            <a:extLst>
              <a:ext uri="{FF2B5EF4-FFF2-40B4-BE49-F238E27FC236}">
                <a16:creationId xmlns:a16="http://schemas.microsoft.com/office/drawing/2014/main" id="{6B8093B1-0699-4CF0-9043-1DAD404A8430}"/>
              </a:ext>
            </a:extLst>
          </p:cNvPr>
          <p:cNvCxnSpPr/>
          <p:nvPr userDrawn="1"/>
        </p:nvCxnSpPr>
        <p:spPr>
          <a:xfrm>
            <a:off x="4377584" y="1624016"/>
            <a:ext cx="0" cy="4605871"/>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85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BFC - Sommaire2">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8" name="Espace réservé du texte 10">
            <a:extLst>
              <a:ext uri="{FF2B5EF4-FFF2-40B4-BE49-F238E27FC236}">
                <a16:creationId xmlns:a16="http://schemas.microsoft.com/office/drawing/2014/main" id="{1A9FB532-3F21-4AC8-9187-9261D9AD6CC9}"/>
              </a:ext>
            </a:extLst>
          </p:cNvPr>
          <p:cNvSpPr>
            <a:spLocks noGrp="1"/>
          </p:cNvSpPr>
          <p:nvPr>
            <p:ph type="body" sz="quarter" idx="10" hasCustomPrompt="1"/>
          </p:nvPr>
        </p:nvSpPr>
        <p:spPr>
          <a:xfrm>
            <a:off x="166688" y="1624016"/>
            <a:ext cx="8789420"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9" name="Espace réservé du texte 10">
            <a:extLst>
              <a:ext uri="{FF2B5EF4-FFF2-40B4-BE49-F238E27FC236}">
                <a16:creationId xmlns:a16="http://schemas.microsoft.com/office/drawing/2014/main" id="{8BD89471-852A-445C-B24B-B5DEFB8E05BF}"/>
              </a:ext>
            </a:extLst>
          </p:cNvPr>
          <p:cNvSpPr>
            <a:spLocks noGrp="1"/>
          </p:cNvSpPr>
          <p:nvPr>
            <p:ph type="body" sz="quarter" idx="13" hasCustomPrompt="1"/>
          </p:nvPr>
        </p:nvSpPr>
        <p:spPr>
          <a:xfrm>
            <a:off x="166687" y="3788706"/>
            <a:ext cx="8789421"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18157C2F-DC9A-4F2F-A05E-B1962C7A704B}"/>
              </a:ext>
            </a:extLst>
          </p:cNvPr>
          <p:cNvSpPr>
            <a:spLocks noGrp="1"/>
          </p:cNvSpPr>
          <p:nvPr>
            <p:ph type="body" sz="quarter" idx="16" hasCustomPrompt="1"/>
          </p:nvPr>
        </p:nvSpPr>
        <p:spPr>
          <a:xfrm>
            <a:off x="166687" y="2076450"/>
            <a:ext cx="8789421"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500" kern="1200" dirty="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1" name="Espace réservé du texte 18">
            <a:extLst>
              <a:ext uri="{FF2B5EF4-FFF2-40B4-BE49-F238E27FC236}">
                <a16:creationId xmlns:a16="http://schemas.microsoft.com/office/drawing/2014/main" id="{906A6E1D-EC20-4A47-B57B-094D6ACFAA28}"/>
              </a:ext>
            </a:extLst>
          </p:cNvPr>
          <p:cNvSpPr>
            <a:spLocks noGrp="1"/>
          </p:cNvSpPr>
          <p:nvPr>
            <p:ph type="body" sz="quarter" idx="17" hasCustomPrompt="1"/>
          </p:nvPr>
        </p:nvSpPr>
        <p:spPr>
          <a:xfrm>
            <a:off x="166688" y="4268394"/>
            <a:ext cx="8789422"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500" kern="120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7" name="ZoneTexte 16">
            <a:extLst>
              <a:ext uri="{FF2B5EF4-FFF2-40B4-BE49-F238E27FC236}">
                <a16:creationId xmlns:a16="http://schemas.microsoft.com/office/drawing/2014/main" id="{EB328495-725E-4DD0-89BA-A43DB95EFC3B}"/>
              </a:ext>
            </a:extLst>
          </p:cNvPr>
          <p:cNvSpPr txBox="1"/>
          <p:nvPr userDrawn="1"/>
        </p:nvSpPr>
        <p:spPr>
          <a:xfrm>
            <a:off x="166688" y="408825"/>
            <a:ext cx="3086100" cy="438582"/>
          </a:xfrm>
          <a:prstGeom prst="rect">
            <a:avLst/>
          </a:prstGeom>
          <a:noFill/>
        </p:spPr>
        <p:txBody>
          <a:bodyPr wrap="square" rtlCol="0">
            <a:spAutoFit/>
          </a:bodyPr>
          <a:lstStyle/>
          <a:p>
            <a:r>
              <a:rPr lang="fr-FR" sz="2250" b="1" dirty="0">
                <a:latin typeface="Verdana" panose="020B0604030504040204" pitchFamily="34" charset="0"/>
                <a:ea typeface="Verdana" panose="020B0604030504040204" pitchFamily="34" charset="0"/>
                <a:cs typeface="Verdana" panose="020B0604030504040204" pitchFamily="34" charset="0"/>
              </a:rPr>
              <a:t>SOMMAIRE</a:t>
            </a:r>
          </a:p>
        </p:txBody>
      </p:sp>
    </p:spTree>
    <p:extLst>
      <p:ext uri="{BB962C8B-B14F-4D97-AF65-F5344CB8AC3E}">
        <p14:creationId xmlns:p14="http://schemas.microsoft.com/office/powerpoint/2010/main" val="218389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BFC - Titre et sous-titr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fr-FR" dirty="0"/>
              <a:t>UNIVERSITÉ BOURGOGNE FRANCHE-COMTÉ</a:t>
            </a:r>
          </a:p>
        </p:txBody>
      </p:sp>
      <p:sp>
        <p:nvSpPr>
          <p:cNvPr id="7" name="Slide Number Placeholder 6"/>
          <p:cNvSpPr>
            <a:spLocks noGrp="1"/>
          </p:cNvSpPr>
          <p:nvPr>
            <p:ph type="sldNum" sz="quarter" idx="12"/>
          </p:nvPr>
        </p:nvSpPr>
        <p:spPr/>
        <p:txBody>
          <a:bodyPr/>
          <a:lstStyle/>
          <a:p>
            <a:fld id="{8F6DB5E8-7A72-4DDA-BC72-383771CAD5F3}" type="slidenum">
              <a:rPr lang="fr-FR" smtClean="0"/>
              <a:t>‹N°›</a:t>
            </a:fld>
            <a:endParaRPr lang="fr-FR"/>
          </a:p>
        </p:txBody>
      </p:sp>
      <p:cxnSp>
        <p:nvCxnSpPr>
          <p:cNvPr id="8" name="Connecteur droit 7">
            <a:extLst>
              <a:ext uri="{FF2B5EF4-FFF2-40B4-BE49-F238E27FC236}">
                <a16:creationId xmlns:a16="http://schemas.microsoft.com/office/drawing/2014/main" id="{90BC047D-877D-4D63-9E3D-CEBE95DDBD5F}"/>
              </a:ext>
            </a:extLst>
          </p:cNvPr>
          <p:cNvCxnSpPr>
            <a:cxnSpLocks/>
          </p:cNvCxnSpPr>
          <p:nvPr userDrawn="1"/>
        </p:nvCxnSpPr>
        <p:spPr>
          <a:xfrm flipH="1">
            <a:off x="1358781" y="3429000"/>
            <a:ext cx="7823319"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Espace réservé du texte 10">
            <a:extLst>
              <a:ext uri="{FF2B5EF4-FFF2-40B4-BE49-F238E27FC236}">
                <a16:creationId xmlns:a16="http://schemas.microsoft.com/office/drawing/2014/main" id="{84F78BFF-9EF6-4456-A1A4-086EED889FDE}"/>
              </a:ext>
            </a:extLst>
          </p:cNvPr>
          <p:cNvSpPr>
            <a:spLocks noGrp="1"/>
          </p:cNvSpPr>
          <p:nvPr>
            <p:ph type="body" sz="quarter" idx="10" hasCustomPrompt="1"/>
          </p:nvPr>
        </p:nvSpPr>
        <p:spPr>
          <a:xfrm>
            <a:off x="1363096" y="2805157"/>
            <a:ext cx="7593013" cy="623841"/>
          </a:xfrm>
          <a:prstGeom prst="rect">
            <a:avLst/>
          </a:prstGeom>
        </p:spPr>
        <p:txBody>
          <a:bodyPr/>
          <a:lstStyle>
            <a:lvl2pPr marL="0" indent="0">
              <a:buNone/>
              <a:defRPr sz="36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C043D8BF-DC33-4504-9734-BEF951171970}"/>
              </a:ext>
            </a:extLst>
          </p:cNvPr>
          <p:cNvSpPr>
            <a:spLocks noGrp="1"/>
          </p:cNvSpPr>
          <p:nvPr>
            <p:ph type="body" sz="quarter" idx="16" hasCustomPrompt="1"/>
          </p:nvPr>
        </p:nvSpPr>
        <p:spPr>
          <a:xfrm>
            <a:off x="1363098" y="3471549"/>
            <a:ext cx="7593011" cy="495834"/>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500" kern="1200" dirty="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p:txBody>
      </p:sp>
    </p:spTree>
    <p:extLst>
      <p:ext uri="{BB962C8B-B14F-4D97-AF65-F5344CB8AC3E}">
        <p14:creationId xmlns:p14="http://schemas.microsoft.com/office/powerpoint/2010/main" val="246641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BFC - contenu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fr-FR" dirty="0"/>
              <a:t>UNIVERSITÉ BOURGOGNE FRANCHE-COMTÉ</a:t>
            </a:r>
          </a:p>
        </p:txBody>
      </p:sp>
      <p:sp>
        <p:nvSpPr>
          <p:cNvPr id="9" name="Slide Number Placeholder 8"/>
          <p:cNvSpPr>
            <a:spLocks noGrp="1"/>
          </p:cNvSpPr>
          <p:nvPr>
            <p:ph type="sldNum" sz="quarter" idx="12"/>
          </p:nvPr>
        </p:nvSpPr>
        <p:spPr/>
        <p:txBody>
          <a:bodyPr/>
          <a:lstStyle/>
          <a:p>
            <a:fld id="{8F6DB5E8-7A72-4DDA-BC72-383771CAD5F3}" type="slidenum">
              <a:rPr lang="fr-FR" smtClean="0"/>
              <a:t>‹N°›</a:t>
            </a:fld>
            <a:endParaRPr lang="fr-FR"/>
          </a:p>
        </p:txBody>
      </p:sp>
      <p:sp>
        <p:nvSpPr>
          <p:cNvPr id="10" name="Espace réservé du texte 18">
            <a:extLst>
              <a:ext uri="{FF2B5EF4-FFF2-40B4-BE49-F238E27FC236}">
                <a16:creationId xmlns:a16="http://schemas.microsoft.com/office/drawing/2014/main" id="{F3B643AC-7AD1-46DE-B5B8-3E3831B4097F}"/>
              </a:ext>
            </a:extLst>
          </p:cNvPr>
          <p:cNvSpPr>
            <a:spLocks noGrp="1"/>
          </p:cNvSpPr>
          <p:nvPr>
            <p:ph type="body" sz="quarter" idx="17" hasCustomPrompt="1"/>
          </p:nvPr>
        </p:nvSpPr>
        <p:spPr>
          <a:xfrm>
            <a:off x="130897" y="1566167"/>
            <a:ext cx="4261717"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
        <p:nvSpPr>
          <p:cNvPr id="11" name="Espace réservé du texte 18">
            <a:extLst>
              <a:ext uri="{FF2B5EF4-FFF2-40B4-BE49-F238E27FC236}">
                <a16:creationId xmlns:a16="http://schemas.microsoft.com/office/drawing/2014/main" id="{0D88F88B-91FB-456B-B983-5DC649D86B64}"/>
              </a:ext>
            </a:extLst>
          </p:cNvPr>
          <p:cNvSpPr>
            <a:spLocks noGrp="1"/>
          </p:cNvSpPr>
          <p:nvPr>
            <p:ph type="body" sz="quarter" idx="18" hasCustomPrompt="1"/>
          </p:nvPr>
        </p:nvSpPr>
        <p:spPr>
          <a:xfrm>
            <a:off x="4751227" y="1566164"/>
            <a:ext cx="4208463"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cxnSp>
        <p:nvCxnSpPr>
          <p:cNvPr id="12" name="Connecteur droit 11">
            <a:extLst>
              <a:ext uri="{FF2B5EF4-FFF2-40B4-BE49-F238E27FC236}">
                <a16:creationId xmlns:a16="http://schemas.microsoft.com/office/drawing/2014/main" id="{EA006EF8-F2A7-46F5-85A7-8926130B994A}"/>
              </a:ext>
            </a:extLst>
          </p:cNvPr>
          <p:cNvCxnSpPr>
            <a:cxnSpLocks/>
          </p:cNvCxnSpPr>
          <p:nvPr userDrawn="1"/>
        </p:nvCxnSpPr>
        <p:spPr>
          <a:xfrm>
            <a:off x="4572000" y="1566164"/>
            <a:ext cx="0" cy="4518442"/>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Espace réservé du texte 10">
            <a:extLst>
              <a:ext uri="{FF2B5EF4-FFF2-40B4-BE49-F238E27FC236}">
                <a16:creationId xmlns:a16="http://schemas.microsoft.com/office/drawing/2014/main" id="{19A559FC-FB4F-4E97-B273-3258025BCB36}"/>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4" name="Espace réservé du texte 18">
            <a:extLst>
              <a:ext uri="{FF2B5EF4-FFF2-40B4-BE49-F238E27FC236}">
                <a16:creationId xmlns:a16="http://schemas.microsoft.com/office/drawing/2014/main" id="{76C72F8C-5C3C-45F7-B50A-093CE87A2B06}"/>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Tree>
    <p:extLst>
      <p:ext uri="{BB962C8B-B14F-4D97-AF65-F5344CB8AC3E}">
        <p14:creationId xmlns:p14="http://schemas.microsoft.com/office/powerpoint/2010/main" val="17610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BFC - contenu2">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r-FR" dirty="0"/>
              <a:t>UNIVERSITÉ BOURGOGNE FRANCHE-COMTÉ</a:t>
            </a:r>
          </a:p>
        </p:txBody>
      </p:sp>
      <p:sp>
        <p:nvSpPr>
          <p:cNvPr id="5" name="Slide Number Placeholder 4"/>
          <p:cNvSpPr>
            <a:spLocks noGrp="1"/>
          </p:cNvSpPr>
          <p:nvPr>
            <p:ph type="sldNum" sz="quarter" idx="12"/>
          </p:nvPr>
        </p:nvSpPr>
        <p:spPr/>
        <p:txBody>
          <a:bodyPr/>
          <a:lstStyle/>
          <a:p>
            <a:fld id="{8F6DB5E8-7A72-4DDA-BC72-383771CAD5F3}" type="slidenum">
              <a:rPr lang="fr-FR" smtClean="0"/>
              <a:t>‹N°›</a:t>
            </a:fld>
            <a:endParaRPr lang="fr-FR"/>
          </a:p>
        </p:txBody>
      </p:sp>
      <p:sp>
        <p:nvSpPr>
          <p:cNvPr id="6" name="Espace réservé du texte 10">
            <a:extLst>
              <a:ext uri="{FF2B5EF4-FFF2-40B4-BE49-F238E27FC236}">
                <a16:creationId xmlns:a16="http://schemas.microsoft.com/office/drawing/2014/main" id="{C74B5CE0-9E53-40C7-9843-CA8D054C01A7}"/>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7" name="Espace réservé du texte 18">
            <a:extLst>
              <a:ext uri="{FF2B5EF4-FFF2-40B4-BE49-F238E27FC236}">
                <a16:creationId xmlns:a16="http://schemas.microsoft.com/office/drawing/2014/main" id="{D485E585-1F11-4C6B-B9D1-484A27FF31B1}"/>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8" name="Espace réservé du texte 18">
            <a:extLst>
              <a:ext uri="{FF2B5EF4-FFF2-40B4-BE49-F238E27FC236}">
                <a16:creationId xmlns:a16="http://schemas.microsoft.com/office/drawing/2014/main" id="{5A5B59AA-A314-4816-B4C6-4FC008AFBEAE}"/>
              </a:ext>
            </a:extLst>
          </p:cNvPr>
          <p:cNvSpPr>
            <a:spLocks noGrp="1"/>
          </p:cNvSpPr>
          <p:nvPr>
            <p:ph type="body" sz="quarter" idx="17" hasCustomPrompt="1"/>
          </p:nvPr>
        </p:nvSpPr>
        <p:spPr>
          <a:xfrm>
            <a:off x="115943" y="1566167"/>
            <a:ext cx="8843585"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Tree>
    <p:extLst>
      <p:ext uri="{BB962C8B-B14F-4D97-AF65-F5344CB8AC3E}">
        <p14:creationId xmlns:p14="http://schemas.microsoft.com/office/powerpoint/2010/main" val="140634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BFC - contenu3">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r-FR" dirty="0"/>
              <a:t>UNIVERSITÉ BOURGOGNE FRANCHE-COMTÉ</a:t>
            </a:r>
          </a:p>
        </p:txBody>
      </p:sp>
      <p:sp>
        <p:nvSpPr>
          <p:cNvPr id="4" name="Slide Number Placeholder 3"/>
          <p:cNvSpPr>
            <a:spLocks noGrp="1"/>
          </p:cNvSpPr>
          <p:nvPr>
            <p:ph type="sldNum" sz="quarter" idx="12"/>
          </p:nvPr>
        </p:nvSpPr>
        <p:spPr/>
        <p:txBody>
          <a:bodyPr/>
          <a:lstStyle/>
          <a:p>
            <a:fld id="{8F6DB5E8-7A72-4DDA-BC72-383771CAD5F3}" type="slidenum">
              <a:rPr lang="fr-FR" smtClean="0"/>
              <a:t>‹N°›</a:t>
            </a:fld>
            <a:endParaRPr lang="fr-FR"/>
          </a:p>
        </p:txBody>
      </p:sp>
      <p:sp>
        <p:nvSpPr>
          <p:cNvPr id="5" name="Espace réservé du texte 10">
            <a:extLst>
              <a:ext uri="{FF2B5EF4-FFF2-40B4-BE49-F238E27FC236}">
                <a16:creationId xmlns:a16="http://schemas.microsoft.com/office/drawing/2014/main" id="{0A7667DB-F570-476B-86EE-622EAB5843BC}"/>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6" name="Espace réservé du texte 18">
            <a:extLst>
              <a:ext uri="{FF2B5EF4-FFF2-40B4-BE49-F238E27FC236}">
                <a16:creationId xmlns:a16="http://schemas.microsoft.com/office/drawing/2014/main" id="{5B94B0C8-27D1-4F65-B970-4FF90A4369C6}"/>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7" name="Espace réservé du texte 18">
            <a:extLst>
              <a:ext uri="{FF2B5EF4-FFF2-40B4-BE49-F238E27FC236}">
                <a16:creationId xmlns:a16="http://schemas.microsoft.com/office/drawing/2014/main" id="{51429B15-D15D-4CF7-9C4B-58AB9B7E2B53}"/>
              </a:ext>
            </a:extLst>
          </p:cNvPr>
          <p:cNvSpPr>
            <a:spLocks noGrp="1"/>
          </p:cNvSpPr>
          <p:nvPr>
            <p:ph type="body" sz="quarter" idx="17" hasCustomPrompt="1"/>
          </p:nvPr>
        </p:nvSpPr>
        <p:spPr>
          <a:xfrm>
            <a:off x="115943" y="1566167"/>
            <a:ext cx="3917673"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
        <p:nvSpPr>
          <p:cNvPr id="8" name="Espace réservé du contenu 4">
            <a:extLst>
              <a:ext uri="{FF2B5EF4-FFF2-40B4-BE49-F238E27FC236}">
                <a16:creationId xmlns:a16="http://schemas.microsoft.com/office/drawing/2014/main" id="{2E3E1D8E-19BC-4455-B8F8-537132C146B9}"/>
              </a:ext>
            </a:extLst>
          </p:cNvPr>
          <p:cNvSpPr>
            <a:spLocks noGrp="1"/>
          </p:cNvSpPr>
          <p:nvPr>
            <p:ph sz="quarter" idx="18" hasCustomPrompt="1"/>
          </p:nvPr>
        </p:nvSpPr>
        <p:spPr>
          <a:xfrm>
            <a:off x="4120113" y="1566141"/>
            <a:ext cx="4839578" cy="4518748"/>
          </a:xfrm>
          <a:prstGeom prst="rect">
            <a:avLst/>
          </a:prstGeom>
        </p:spPr>
        <p:txBody>
          <a:bodyPr anchor="ctr"/>
          <a:lstStyle>
            <a:lvl1pPr marL="0" indent="0" algn="ctr">
              <a:buNone/>
              <a:defRPr sz="18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Graphique – tableau – etc.</a:t>
            </a:r>
          </a:p>
        </p:txBody>
      </p:sp>
    </p:spTree>
    <p:extLst>
      <p:ext uri="{BB962C8B-B14F-4D97-AF65-F5344CB8AC3E}">
        <p14:creationId xmlns:p14="http://schemas.microsoft.com/office/powerpoint/2010/main" val="62005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BFC - contenu libr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fr-FR" dirty="0"/>
              <a:t>UNIVERSITÉ BOURGOGNE FRANCHE-COMTÉ</a:t>
            </a:r>
          </a:p>
        </p:txBody>
      </p:sp>
      <p:sp>
        <p:nvSpPr>
          <p:cNvPr id="7" name="Slide Number Placeholder 6"/>
          <p:cNvSpPr>
            <a:spLocks noGrp="1"/>
          </p:cNvSpPr>
          <p:nvPr>
            <p:ph type="sldNum" sz="quarter" idx="12"/>
          </p:nvPr>
        </p:nvSpPr>
        <p:spPr/>
        <p:txBody>
          <a:bodyPr/>
          <a:lstStyle/>
          <a:p>
            <a:fld id="{8F6DB5E8-7A72-4DDA-BC72-383771CAD5F3}" type="slidenum">
              <a:rPr lang="fr-FR" smtClean="0"/>
              <a:t>‹N°›</a:t>
            </a:fld>
            <a:endParaRPr lang="fr-FR"/>
          </a:p>
        </p:txBody>
      </p:sp>
    </p:spTree>
    <p:extLst>
      <p:ext uri="{BB962C8B-B14F-4D97-AF65-F5344CB8AC3E}">
        <p14:creationId xmlns:p14="http://schemas.microsoft.com/office/powerpoint/2010/main" val="85364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BFC - Merci de votre attention">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7" name="Titre 1">
            <a:extLst>
              <a:ext uri="{FF2B5EF4-FFF2-40B4-BE49-F238E27FC236}">
                <a16:creationId xmlns:a16="http://schemas.microsoft.com/office/drawing/2014/main" id="{E402091C-ED3F-490B-A08F-CEFB0FB6F9ED}"/>
              </a:ext>
            </a:extLst>
          </p:cNvPr>
          <p:cNvSpPr>
            <a:spLocks noGrp="1"/>
          </p:cNvSpPr>
          <p:nvPr>
            <p:ph type="title" hasCustomPrompt="1"/>
          </p:nvPr>
        </p:nvSpPr>
        <p:spPr>
          <a:xfrm>
            <a:off x="1051132" y="2544303"/>
            <a:ext cx="7464217" cy="600550"/>
          </a:xfrm>
          <a:prstGeom prst="rect">
            <a:avLst/>
          </a:prstGeom>
        </p:spPr>
        <p:txBody>
          <a:bodyPr/>
          <a:lstStyle>
            <a:lvl1pPr>
              <a:defRPr sz="3500" b="0">
                <a:latin typeface="Verdana" panose="020B0604030504040204" pitchFamily="34" charset="0"/>
                <a:ea typeface="Verdana" panose="020B0604030504040204" pitchFamily="34" charset="0"/>
                <a:cs typeface="Verdana" panose="020B0604030504040204" pitchFamily="34" charset="0"/>
              </a:defRPr>
            </a:lvl1pPr>
          </a:lstStyle>
          <a:p>
            <a:r>
              <a:rPr lang="fr-FR" dirty="0"/>
              <a:t>MERCI DE VOTRE ATTENTION</a:t>
            </a:r>
          </a:p>
        </p:txBody>
      </p:sp>
      <p:cxnSp>
        <p:nvCxnSpPr>
          <p:cNvPr id="8" name="Connecteur droit 7">
            <a:extLst>
              <a:ext uri="{FF2B5EF4-FFF2-40B4-BE49-F238E27FC236}">
                <a16:creationId xmlns:a16="http://schemas.microsoft.com/office/drawing/2014/main" id="{A20075E0-D53C-4CBD-A9F1-6495A5D0C796}"/>
              </a:ext>
            </a:extLst>
          </p:cNvPr>
          <p:cNvCxnSpPr/>
          <p:nvPr userDrawn="1"/>
        </p:nvCxnSpPr>
        <p:spPr>
          <a:xfrm>
            <a:off x="1153682" y="3144853"/>
            <a:ext cx="799031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698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r>
              <a:rPr lang="fr-FR" dirty="0"/>
              <a:t>UNIVERSITÉ BOURGOGNE FRANCHE-COMTÉ</a:t>
            </a:r>
          </a:p>
        </p:txBody>
      </p:sp>
      <p:sp>
        <p:nvSpPr>
          <p:cNvPr id="6" name="Slide Number Placeholder 5"/>
          <p:cNvSpPr>
            <a:spLocks noGrp="1"/>
          </p:cNvSpPr>
          <p:nvPr>
            <p:ph type="sldNum" sz="quarter" idx="4"/>
          </p:nvPr>
        </p:nvSpPr>
        <p:spPr>
          <a:xfrm>
            <a:off x="6457950" y="6356351"/>
            <a:ext cx="2498160" cy="365125"/>
          </a:xfrm>
          <a:prstGeom prst="rect">
            <a:avLst/>
          </a:prstGeom>
        </p:spPr>
        <p:txBody>
          <a:bodyPr vert="horz" lIns="91440" tIns="45720" rIns="91440" bIns="45720" rtlCol="0" anchor="ctr"/>
          <a:lstStyle>
            <a:lvl1pPr algn="r">
              <a:defRPr sz="8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8F6DB5E8-7A72-4DDA-BC72-383771CAD5F3}" type="slidenum">
              <a:rPr lang="fr-FR" smtClean="0"/>
              <a:pPr/>
              <a:t>‹N°›</a:t>
            </a:fld>
            <a:endParaRPr lang="fr-FR" dirty="0"/>
          </a:p>
        </p:txBody>
      </p:sp>
      <p:pic>
        <p:nvPicPr>
          <p:cNvPr id="7" name="Image 6">
            <a:extLst>
              <a:ext uri="{FF2B5EF4-FFF2-40B4-BE49-F238E27FC236}">
                <a16:creationId xmlns:a16="http://schemas.microsoft.com/office/drawing/2014/main" id="{30E9EB77-DBBC-425A-9807-5F769E43EF64}"/>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t="40665" b="29775"/>
          <a:stretch/>
        </p:blipFill>
        <p:spPr>
          <a:xfrm>
            <a:off x="0" y="-1240"/>
            <a:ext cx="9144000" cy="365125"/>
          </a:xfrm>
          <a:prstGeom prst="rect">
            <a:avLst/>
          </a:prstGeom>
        </p:spPr>
      </p:pic>
    </p:spTree>
    <p:extLst>
      <p:ext uri="{BB962C8B-B14F-4D97-AF65-F5344CB8AC3E}">
        <p14:creationId xmlns:p14="http://schemas.microsoft.com/office/powerpoint/2010/main" val="123524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0" r:id="rId9"/>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0CA76FBF-B570-4C3C-A343-14D3344886A2}"/>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D3F32CDC-EF98-4D1A-BD2D-3C560056115A}"/>
              </a:ext>
            </a:extLst>
          </p:cNvPr>
          <p:cNvSpPr>
            <a:spLocks noGrp="1"/>
          </p:cNvSpPr>
          <p:nvPr>
            <p:ph type="sldNum" sz="quarter" idx="12"/>
          </p:nvPr>
        </p:nvSpPr>
        <p:spPr/>
        <p:txBody>
          <a:bodyPr/>
          <a:lstStyle/>
          <a:p>
            <a:fld id="{8F6DB5E8-7A72-4DDA-BC72-383771CAD5F3}" type="slidenum">
              <a:rPr lang="fr-FR" smtClean="0"/>
              <a:t>1</a:t>
            </a:fld>
            <a:endParaRPr lang="fr-FR"/>
          </a:p>
        </p:txBody>
      </p:sp>
      <p:sp>
        <p:nvSpPr>
          <p:cNvPr id="13" name="Espace réservé du texte 12">
            <a:extLst>
              <a:ext uri="{FF2B5EF4-FFF2-40B4-BE49-F238E27FC236}">
                <a16:creationId xmlns:a16="http://schemas.microsoft.com/office/drawing/2014/main" id="{229B2452-901F-4E19-A7A3-D40D7A39BAE7}"/>
              </a:ext>
            </a:extLst>
          </p:cNvPr>
          <p:cNvSpPr>
            <a:spLocks noGrp="1"/>
          </p:cNvSpPr>
          <p:nvPr>
            <p:ph type="body" sz="quarter" idx="17"/>
          </p:nvPr>
        </p:nvSpPr>
        <p:spPr>
          <a:xfrm>
            <a:off x="167737" y="2522989"/>
            <a:ext cx="8808526" cy="1812022"/>
          </a:xfrm>
        </p:spPr>
        <p:txBody>
          <a:bodyPr/>
          <a:lstStyle/>
          <a:p>
            <a:pPr algn="ctr"/>
            <a:r>
              <a:rPr lang="fr-FR" sz="2800" b="1" dirty="0">
                <a:effectLst/>
                <a:latin typeface="Arial" panose="020B0604020202020204" pitchFamily="34" charset="0"/>
                <a:cs typeface="Arial" panose="020B0604020202020204" pitchFamily="34" charset="0"/>
              </a:rPr>
              <a:t>Dispositifs Région BFC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 </a:t>
            </a:r>
            <a:r>
              <a:rPr lang="fr-FR" sz="2800" b="1" dirty="0">
                <a:effectLst/>
                <a:latin typeface="Arial" panose="020B0604020202020204" pitchFamily="34" charset="0"/>
                <a:cs typeface="Arial" panose="020B0604020202020204" pitchFamily="34" charset="0"/>
              </a:rPr>
              <a:t>Vie Etudiante » et « Equipements</a:t>
            </a:r>
            <a:br>
              <a:rPr lang="fr-FR" sz="2800" b="1" dirty="0">
                <a:latin typeface="Arial" panose="020B0604020202020204" pitchFamily="34" charset="0"/>
                <a:cs typeface="Arial" panose="020B0604020202020204" pitchFamily="34" charset="0"/>
              </a:rPr>
            </a:br>
            <a:r>
              <a:rPr lang="fr-FR" sz="2800" b="1" dirty="0">
                <a:effectLst/>
                <a:latin typeface="Arial" panose="020B0604020202020204" pitchFamily="34" charset="0"/>
                <a:cs typeface="Arial" panose="020B0604020202020204" pitchFamily="34" charset="0"/>
              </a:rPr>
              <a:t>Pédagogiques &amp; Numériques »</a:t>
            </a:r>
            <a:br>
              <a:rPr lang="fr-FR" dirty="0">
                <a:latin typeface="Arial" panose="020B0604020202020204" pitchFamily="34" charset="0"/>
                <a:cs typeface="Arial" panose="020B0604020202020204" pitchFamily="34" charset="0"/>
              </a:rPr>
            </a:br>
            <a:r>
              <a:rPr lang="fr-FR" sz="2000" dirty="0">
                <a:effectLst/>
                <a:latin typeface="Arial" panose="020B0604020202020204" pitchFamily="34" charset="0"/>
                <a:cs typeface="Arial" panose="020B0604020202020204" pitchFamily="34" charset="0"/>
              </a:rPr>
              <a:t>Présentation du travail de la</a:t>
            </a:r>
            <a:br>
              <a:rPr lang="fr-FR" sz="2000" dirty="0">
                <a:latin typeface="Arial" panose="020B0604020202020204" pitchFamily="34" charset="0"/>
                <a:cs typeface="Arial" panose="020B0604020202020204" pitchFamily="34" charset="0"/>
              </a:rPr>
            </a:br>
            <a:r>
              <a:rPr lang="fr-FR" sz="2000" dirty="0">
                <a:effectLst/>
                <a:latin typeface="Arial" panose="020B0604020202020204" pitchFamily="34" charset="0"/>
                <a:cs typeface="Arial" panose="020B0604020202020204" pitchFamily="34" charset="0"/>
              </a:rPr>
              <a:t>Commission Formation UBFC - 2023</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89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FF0B9558-EC74-4D7A-91A6-FDF88C509B8D}"/>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9EC7D110-237F-4104-8D7C-A558DAF2A0D6}"/>
              </a:ext>
            </a:extLst>
          </p:cNvPr>
          <p:cNvSpPr>
            <a:spLocks noGrp="1"/>
          </p:cNvSpPr>
          <p:nvPr>
            <p:ph type="sldNum" sz="quarter" idx="12"/>
          </p:nvPr>
        </p:nvSpPr>
        <p:spPr/>
        <p:txBody>
          <a:bodyPr/>
          <a:lstStyle/>
          <a:p>
            <a:fld id="{8F6DB5E8-7A72-4DDA-BC72-383771CAD5F3}" type="slidenum">
              <a:rPr lang="fr-FR" smtClean="0"/>
              <a:t>2</a:t>
            </a:fld>
            <a:endParaRPr lang="fr-FR"/>
          </a:p>
        </p:txBody>
      </p:sp>
      <p:sp>
        <p:nvSpPr>
          <p:cNvPr id="4" name="Espace réservé du texte 3">
            <a:extLst>
              <a:ext uri="{FF2B5EF4-FFF2-40B4-BE49-F238E27FC236}">
                <a16:creationId xmlns:a16="http://schemas.microsoft.com/office/drawing/2014/main" id="{C7893E74-EC69-440C-87A1-A6BA3E222100}"/>
              </a:ext>
            </a:extLst>
          </p:cNvPr>
          <p:cNvSpPr>
            <a:spLocks noGrp="1"/>
          </p:cNvSpPr>
          <p:nvPr>
            <p:ph type="body" sz="quarter" idx="10"/>
          </p:nvPr>
        </p:nvSpPr>
        <p:spPr>
          <a:xfrm>
            <a:off x="145832" y="1481292"/>
            <a:ext cx="8852336" cy="4651060"/>
          </a:xfrm>
          <a:prstGeom prst="rect">
            <a:avLst/>
          </a:prstGeom>
        </p:spPr>
        <p:txBody>
          <a:bodyPr/>
          <a:lstStyle/>
          <a:p>
            <a:pPr algn="just"/>
            <a:r>
              <a:rPr lang="fr-FR" dirty="0">
                <a:latin typeface="Arial" panose="020B0604020202020204" pitchFamily="34" charset="0"/>
                <a:cs typeface="Arial" panose="020B0604020202020204" pitchFamily="34" charset="0"/>
              </a:rPr>
              <a:t>Présentation des 2 dispositifs « Vie étudiante » et « Equipements pédagogiques et numériques »</a:t>
            </a:r>
          </a:p>
          <a:p>
            <a:pPr algn="just"/>
            <a:r>
              <a:rPr lang="fr-FR" dirty="0">
                <a:latin typeface="Arial" panose="020B0604020202020204" pitchFamily="34" charset="0"/>
                <a:cs typeface="Arial" panose="020B0604020202020204" pitchFamily="34" charset="0"/>
              </a:rPr>
              <a:t>Organisation des sous-commissions</a:t>
            </a:r>
          </a:p>
          <a:p>
            <a:pPr algn="just"/>
            <a:r>
              <a:rPr lang="fr-FR" dirty="0">
                <a:latin typeface="Arial" panose="020B0604020202020204" pitchFamily="34" charset="0"/>
                <a:cs typeface="Arial" panose="020B0604020202020204" pitchFamily="34" charset="0"/>
              </a:rPr>
              <a:t>Le soutien de la Région BFC : rappel des chiffres 2022</a:t>
            </a:r>
          </a:p>
          <a:p>
            <a:pPr algn="just"/>
            <a:r>
              <a:rPr lang="fr-FR" dirty="0">
                <a:latin typeface="Arial" panose="020B0604020202020204" pitchFamily="34" charset="0"/>
                <a:cs typeface="Arial" panose="020B0604020202020204" pitchFamily="34" charset="0"/>
              </a:rPr>
              <a:t>Les chiffres 2023</a:t>
            </a:r>
          </a:p>
          <a:p>
            <a:pPr algn="just"/>
            <a:r>
              <a:rPr lang="fr-FR" dirty="0">
                <a:latin typeface="Arial" panose="020B0604020202020204" pitchFamily="34" charset="0"/>
                <a:cs typeface="Arial" panose="020B0604020202020204" pitchFamily="34" charset="0"/>
              </a:rPr>
              <a:t>Résumé du projet déposé par PEPITE BFC (UBFC) sur le dispositif Vie étudiante 2023</a:t>
            </a:r>
          </a:p>
          <a:p>
            <a:pPr algn="just"/>
            <a:r>
              <a:rPr lang="fr-FR" dirty="0">
                <a:latin typeface="Arial" panose="020B0604020202020204" pitchFamily="34" charset="0"/>
                <a:cs typeface="Arial" panose="020B0604020202020204" pitchFamily="34" charset="0"/>
              </a:rPr>
              <a:t>Annexe 1 : Avis UBFC 2023 des deux sous-commissions</a:t>
            </a:r>
          </a:p>
          <a:p>
            <a:pPr marL="0" indent="0">
              <a:buNone/>
            </a:pPr>
            <a:r>
              <a:rPr lang="fr-FR" dirty="0"/>
              <a:t> </a:t>
            </a:r>
          </a:p>
          <a:p>
            <a:endParaRPr lang="fr-FR" dirty="0"/>
          </a:p>
        </p:txBody>
      </p:sp>
      <p:sp>
        <p:nvSpPr>
          <p:cNvPr id="6" name="Espace réservé du texte 5">
            <a:extLst>
              <a:ext uri="{FF2B5EF4-FFF2-40B4-BE49-F238E27FC236}">
                <a16:creationId xmlns:a16="http://schemas.microsoft.com/office/drawing/2014/main" id="{583EA462-9BDC-4B75-AB17-98CAB1F440BC}"/>
              </a:ext>
            </a:extLst>
          </p:cNvPr>
          <p:cNvSpPr>
            <a:spLocks noGrp="1"/>
          </p:cNvSpPr>
          <p:nvPr>
            <p:ph type="body" sz="quarter" idx="16"/>
          </p:nvPr>
        </p:nvSpPr>
        <p:spPr>
          <a:xfrm>
            <a:off x="145832" y="486645"/>
            <a:ext cx="8852336" cy="521470"/>
          </a:xfrm>
        </p:spPr>
        <p:txBody>
          <a:bodyPr/>
          <a:lstStyle/>
          <a:p>
            <a:r>
              <a:rPr lang="fr-FR" sz="2800" dirty="0">
                <a:latin typeface="Arial" panose="020B0604020202020204" pitchFamily="34" charset="0"/>
                <a:cs typeface="Arial" panose="020B0604020202020204" pitchFamily="34" charset="0"/>
              </a:rPr>
              <a:t>Sommaire</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04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0B2583E-328F-4346-8423-FCB97FE9D9A1}"/>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4DB573F7-1657-41F4-ACBA-F9E709AC4FAE}"/>
              </a:ext>
            </a:extLst>
          </p:cNvPr>
          <p:cNvSpPr>
            <a:spLocks noGrp="1"/>
          </p:cNvSpPr>
          <p:nvPr>
            <p:ph type="sldNum" sz="quarter" idx="12"/>
          </p:nvPr>
        </p:nvSpPr>
        <p:spPr/>
        <p:txBody>
          <a:bodyPr/>
          <a:lstStyle/>
          <a:p>
            <a:fld id="{8F6DB5E8-7A72-4DDA-BC72-383771CAD5F3}" type="slidenum">
              <a:rPr lang="fr-FR" smtClean="0"/>
              <a:t>3</a:t>
            </a:fld>
            <a:endParaRPr lang="fr-FR"/>
          </a:p>
        </p:txBody>
      </p:sp>
      <p:sp>
        <p:nvSpPr>
          <p:cNvPr id="12" name="Espace réservé du texte 11">
            <a:extLst>
              <a:ext uri="{FF2B5EF4-FFF2-40B4-BE49-F238E27FC236}">
                <a16:creationId xmlns:a16="http://schemas.microsoft.com/office/drawing/2014/main" id="{6DAB1F6B-3252-4989-A5CD-0A76FDC77998}"/>
              </a:ext>
            </a:extLst>
          </p:cNvPr>
          <p:cNvSpPr>
            <a:spLocks noGrp="1"/>
          </p:cNvSpPr>
          <p:nvPr>
            <p:ph type="body" sz="quarter" idx="10"/>
          </p:nvPr>
        </p:nvSpPr>
        <p:spPr/>
        <p:txBody>
          <a:bodyPr/>
          <a:lstStyle/>
          <a:p>
            <a:pPr marL="0" indent="0" algn="ctr">
              <a:buNone/>
            </a:pPr>
            <a:r>
              <a:rPr lang="fr-FR" sz="1800" b="1" dirty="0">
                <a:latin typeface="Arial" panose="020B0604020202020204" pitchFamily="34" charset="0"/>
                <a:cs typeface="Arial" panose="020B0604020202020204" pitchFamily="34" charset="0"/>
              </a:rPr>
              <a:t>2 dispositifs « Vie étudiante » et « Equipements pédagogiques et numériques »</a:t>
            </a:r>
          </a:p>
        </p:txBody>
      </p:sp>
      <p:sp>
        <p:nvSpPr>
          <p:cNvPr id="14" name="Espace réservé du texte 13">
            <a:extLst>
              <a:ext uri="{FF2B5EF4-FFF2-40B4-BE49-F238E27FC236}">
                <a16:creationId xmlns:a16="http://schemas.microsoft.com/office/drawing/2014/main" id="{C069B920-1D99-4FB4-B384-9AE91FE4110E}"/>
              </a:ext>
            </a:extLst>
          </p:cNvPr>
          <p:cNvSpPr>
            <a:spLocks noGrp="1"/>
          </p:cNvSpPr>
          <p:nvPr>
            <p:ph type="body" sz="quarter" idx="17"/>
          </p:nvPr>
        </p:nvSpPr>
        <p:spPr>
          <a:xfrm>
            <a:off x="150207" y="864066"/>
            <a:ext cx="8843585" cy="5467118"/>
          </a:xfrm>
          <a:ln w="12700">
            <a:solidFill>
              <a:schemeClr val="tx1"/>
            </a:solidFill>
          </a:ln>
        </p:spPr>
        <p:txBody>
          <a:bodyPr/>
          <a:lstStyle/>
          <a:p>
            <a:pPr algn="just"/>
            <a:endParaRPr lang="fr-FR" sz="500" dirty="0">
              <a:latin typeface="Arial" panose="020B0604020202020204" pitchFamily="34" charset="0"/>
              <a:cs typeface="Arial" panose="020B0604020202020204" pitchFamily="34" charset="0"/>
            </a:endParaRPr>
          </a:p>
          <a:p>
            <a:pPr algn="just"/>
            <a:r>
              <a:rPr lang="fr-FR" sz="1100" dirty="0">
                <a:latin typeface="Arial" panose="020B0604020202020204" pitchFamily="34" charset="0"/>
                <a:cs typeface="Arial" panose="020B0604020202020204" pitchFamily="34" charset="0"/>
              </a:rPr>
              <a:t>En 2022, la forme que prenait le dépôt de dossier a été modifiée, la région BFC ne propose plus deux appels à projets mais deux dispositifs de soutien pour les projets « Vie Etudiante » et « Equipements Pédagogiques et Numériques ». Ces projets doivent contribuer aux priorités du SRESRI et à la réalisation des Objectifs de Développement Durable.</a:t>
            </a:r>
          </a:p>
          <a:p>
            <a:pPr algn="just"/>
            <a:endParaRPr lang="fr-FR" sz="100" dirty="0">
              <a:latin typeface="Arial" panose="020B0604020202020204" pitchFamily="34" charset="0"/>
              <a:cs typeface="Arial" panose="020B0604020202020204" pitchFamily="34" charset="0"/>
            </a:endParaRPr>
          </a:p>
          <a:p>
            <a:pPr algn="just"/>
            <a:r>
              <a:rPr lang="fr-FR" sz="1050" b="1" dirty="0">
                <a:latin typeface="Arial" panose="020B0604020202020204" pitchFamily="34" charset="0"/>
                <a:cs typeface="Arial" panose="020B0604020202020204" pitchFamily="34" charset="0"/>
              </a:rPr>
              <a:t>Dispositif « Vie étudiante » : </a:t>
            </a:r>
          </a:p>
          <a:p>
            <a:pPr algn="just"/>
            <a:r>
              <a:rPr lang="fr-FR" sz="1050" dirty="0">
                <a:latin typeface="Arial" panose="020B0604020202020204" pitchFamily="34" charset="0"/>
                <a:cs typeface="Arial" panose="020B0604020202020204" pitchFamily="34" charset="0"/>
              </a:rPr>
              <a:t>- Bénéficiaires : le CROUS BFC, UBFC, les établissements d’enseignement supérieur membres d’UBFC, ceux associés via une convention avec UBFC, ceux signataires d’une convention-cadre avec la Région et les écoles supérieures d’art publiques du réseau régional Plateforme des écoles d’art</a:t>
            </a:r>
          </a:p>
          <a:p>
            <a:pPr algn="just"/>
            <a:r>
              <a:rPr lang="fr-FR" sz="1050" dirty="0">
                <a:latin typeface="Arial" panose="020B0604020202020204" pitchFamily="34" charset="0"/>
                <a:cs typeface="Arial" panose="020B0604020202020204" pitchFamily="34" charset="0"/>
              </a:rPr>
              <a:t>- Le montant de la subvention régionale ne dépasse pas un plafond de 80% du coût éligible du projet, dans la limite des crédits inscrits au budget</a:t>
            </a:r>
          </a:p>
          <a:p>
            <a:pPr algn="just"/>
            <a:r>
              <a:rPr lang="fr-FR" sz="1050" u="sng" dirty="0">
                <a:latin typeface="Arial" panose="020B0604020202020204" pitchFamily="34" charset="0"/>
                <a:cs typeface="Arial" panose="020B0604020202020204" pitchFamily="34" charset="0"/>
              </a:rPr>
              <a:t>Sont éligibles</a:t>
            </a:r>
            <a:r>
              <a:rPr lang="fr-FR" sz="1050" dirty="0">
                <a:latin typeface="Arial" panose="020B0604020202020204" pitchFamily="34" charset="0"/>
                <a:cs typeface="Arial" panose="020B0604020202020204" pitchFamily="34" charset="0"/>
              </a:rPr>
              <a:t> :</a:t>
            </a:r>
          </a:p>
          <a:p>
            <a:pPr marL="171450" indent="-171450" algn="just">
              <a:buFont typeface="Arial" panose="020B0604020202020204" pitchFamily="34" charset="0"/>
              <a:buChar char="•"/>
            </a:pPr>
            <a:r>
              <a:rPr lang="fr-FR" sz="1050" dirty="0">
                <a:latin typeface="Arial" panose="020B0604020202020204" pitchFamily="34" charset="0"/>
                <a:cs typeface="Arial" panose="020B0604020202020204" pitchFamily="34" charset="0"/>
              </a:rPr>
              <a:t>les projets péri-universitaires (liés aux formations) et para-universitaires (liés aux conditions de vie étudiante), les actions ou ensemble d’actions de communication pour améliorer les conditions d’étude, de réussite et de vie des étudiants, le renforcement de l’accès aux études supérieures, l’égalité des chances, l’attractivité et les partenariats des établissements</a:t>
            </a:r>
          </a:p>
          <a:p>
            <a:pPr marL="171450" indent="-171450" algn="just">
              <a:buFont typeface="Arial" panose="020B0604020202020204" pitchFamily="34" charset="0"/>
              <a:buChar char="•"/>
            </a:pPr>
            <a:r>
              <a:rPr lang="fr-FR" sz="1050" dirty="0">
                <a:latin typeface="Arial" panose="020B0604020202020204" pitchFamily="34" charset="0"/>
                <a:cs typeface="Arial" panose="020B0604020202020204" pitchFamily="34" charset="0"/>
              </a:rPr>
              <a:t>dont le coût éligible est compris entre 8 000 € et 80 000 €</a:t>
            </a:r>
          </a:p>
          <a:p>
            <a:pPr algn="just"/>
            <a:endParaRPr lang="fr-FR" sz="100" dirty="0">
              <a:latin typeface="Arial" panose="020B0604020202020204" pitchFamily="34" charset="0"/>
              <a:cs typeface="Arial" panose="020B0604020202020204" pitchFamily="34" charset="0"/>
            </a:endParaRPr>
          </a:p>
          <a:p>
            <a:pPr algn="just"/>
            <a:r>
              <a:rPr lang="fr-FR" sz="1050" b="1" dirty="0">
                <a:latin typeface="Arial" panose="020B0604020202020204" pitchFamily="34" charset="0"/>
                <a:cs typeface="Arial" panose="020B0604020202020204" pitchFamily="34" charset="0"/>
              </a:rPr>
              <a:t>Dispositif « Equipements pédagogiques et numériques » : </a:t>
            </a:r>
          </a:p>
          <a:p>
            <a:pPr algn="just"/>
            <a:r>
              <a:rPr lang="fr-FR" sz="1050" dirty="0">
                <a:latin typeface="Arial" panose="020B0604020202020204" pitchFamily="34" charset="0"/>
                <a:cs typeface="Arial" panose="020B0604020202020204" pitchFamily="34" charset="0"/>
              </a:rPr>
              <a:t>- Bénéficiaires : UBFC, les établissements d’enseignement supérieur membres d’UBFC, ceux associés via une convention avec UBFC, ceux signataires d’une convention-cadre avec la Région et les écoles supérieures d’art publiques du réseau régional Plateforme des écoles d’art</a:t>
            </a:r>
          </a:p>
          <a:p>
            <a:pPr algn="just"/>
            <a:r>
              <a:rPr lang="fr-FR" sz="1050" dirty="0">
                <a:latin typeface="Arial" panose="020B0604020202020204" pitchFamily="34" charset="0"/>
                <a:cs typeface="Arial" panose="020B0604020202020204" pitchFamily="34" charset="0"/>
              </a:rPr>
              <a:t>- Le montant de la subvention régionale ne dépasse pas un plafond de 50% du coût éligible du projet, dans la limite des crédits inscrits au budget</a:t>
            </a:r>
          </a:p>
          <a:p>
            <a:pPr algn="just"/>
            <a:r>
              <a:rPr lang="fr-FR" sz="1050" u="sng" dirty="0">
                <a:latin typeface="Arial" panose="020B0604020202020204" pitchFamily="34" charset="0"/>
                <a:cs typeface="Arial" panose="020B0604020202020204" pitchFamily="34" charset="0"/>
              </a:rPr>
              <a:t>Sont éligibles</a:t>
            </a:r>
            <a:r>
              <a:rPr lang="fr-FR" sz="1050" dirty="0">
                <a:latin typeface="Arial" panose="020B0604020202020204" pitchFamily="34" charset="0"/>
                <a:cs typeface="Arial" panose="020B0604020202020204" pitchFamily="34" charset="0"/>
              </a:rPr>
              <a:t> : </a:t>
            </a:r>
          </a:p>
          <a:p>
            <a:pPr marL="171450" indent="-171450" algn="just">
              <a:buFont typeface="Arial" panose="020B0604020202020204" pitchFamily="34" charset="0"/>
              <a:buChar char="•"/>
            </a:pPr>
            <a:r>
              <a:rPr lang="fr-FR" sz="1050" dirty="0">
                <a:effectLst/>
                <a:latin typeface="Arial" panose="020B0604020202020204" pitchFamily="34" charset="0"/>
                <a:cs typeface="Arial" panose="020B0604020202020204" pitchFamily="34" charset="0"/>
              </a:rPr>
              <a:t>les projets d’investissement destinés à l’acquisition d’équipements pédagogiques, numériques, de logiciels, leur mise en réseau et leur développement, et les projets d’adaptation des établissements à l’enseignement en mode hybride ou à distance. Ces équipements devront favoriser l’attractivité de l’établissement, le développement de ses formations et la réduction de la précarité numérique des étudiants</a:t>
            </a:r>
          </a:p>
          <a:p>
            <a:pPr marL="171450" indent="-171450" algn="just">
              <a:buFont typeface="Arial" panose="020B0604020202020204" pitchFamily="34" charset="0"/>
              <a:buChar char="•"/>
            </a:pPr>
            <a:r>
              <a:rPr lang="fr-FR" sz="1050" dirty="0">
                <a:effectLst/>
                <a:latin typeface="Arial" panose="020B0604020202020204" pitchFamily="34" charset="0"/>
                <a:cs typeface="Arial" panose="020B0604020202020204" pitchFamily="34" charset="0"/>
              </a:rPr>
              <a:t> dont le coût éligible est compris entre 30 000 € et 120 000 €</a:t>
            </a:r>
            <a:endParaRPr lang="fr-FR"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95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BF34275-0AAC-49F8-B5E6-438549756E58}"/>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831DEB27-6A98-43FE-B935-70121335C78C}"/>
              </a:ext>
            </a:extLst>
          </p:cNvPr>
          <p:cNvSpPr>
            <a:spLocks noGrp="1"/>
          </p:cNvSpPr>
          <p:nvPr>
            <p:ph type="sldNum" sz="quarter" idx="12"/>
          </p:nvPr>
        </p:nvSpPr>
        <p:spPr/>
        <p:txBody>
          <a:bodyPr/>
          <a:lstStyle/>
          <a:p>
            <a:fld id="{8F6DB5E8-7A72-4DDA-BC72-383771CAD5F3}" type="slidenum">
              <a:rPr lang="fr-FR" smtClean="0"/>
              <a:t>4</a:t>
            </a:fld>
            <a:endParaRPr lang="fr-FR"/>
          </a:p>
        </p:txBody>
      </p:sp>
      <p:sp>
        <p:nvSpPr>
          <p:cNvPr id="4" name="Espace réservé du texte 3">
            <a:extLst>
              <a:ext uri="{FF2B5EF4-FFF2-40B4-BE49-F238E27FC236}">
                <a16:creationId xmlns:a16="http://schemas.microsoft.com/office/drawing/2014/main" id="{D7E57E5B-672E-442B-A51B-8E9304C06FC8}"/>
              </a:ext>
            </a:extLst>
          </p:cNvPr>
          <p:cNvSpPr>
            <a:spLocks noGrp="1"/>
          </p:cNvSpPr>
          <p:nvPr>
            <p:ph type="body" sz="quarter" idx="10"/>
          </p:nvPr>
        </p:nvSpPr>
        <p:spPr>
          <a:xfrm>
            <a:off x="141456" y="458292"/>
            <a:ext cx="8852336" cy="842457"/>
          </a:xfrm>
        </p:spPr>
        <p:txBody>
          <a:bodyPr/>
          <a:lstStyle/>
          <a:p>
            <a:pPr marL="0" indent="0" algn="ctr">
              <a:buNone/>
            </a:pPr>
            <a:r>
              <a:rPr lang="fr-FR" sz="2400" b="1" dirty="0">
                <a:latin typeface="Arial" panose="020B0604020202020204" pitchFamily="34" charset="0"/>
                <a:cs typeface="Arial" panose="020B0604020202020204" pitchFamily="34" charset="0"/>
              </a:rPr>
              <a:t>Organisation des sous-commissions « Vue étudiante » et « Equipements pédagogiques et numériques »</a:t>
            </a:r>
          </a:p>
        </p:txBody>
      </p:sp>
      <p:sp>
        <p:nvSpPr>
          <p:cNvPr id="6" name="Espace réservé du texte 5">
            <a:extLst>
              <a:ext uri="{FF2B5EF4-FFF2-40B4-BE49-F238E27FC236}">
                <a16:creationId xmlns:a16="http://schemas.microsoft.com/office/drawing/2014/main" id="{289177DD-C2E3-42ED-94E3-8599B94A5B40}"/>
              </a:ext>
            </a:extLst>
          </p:cNvPr>
          <p:cNvSpPr>
            <a:spLocks noGrp="1"/>
          </p:cNvSpPr>
          <p:nvPr>
            <p:ph type="body" sz="quarter" idx="17"/>
          </p:nvPr>
        </p:nvSpPr>
        <p:spPr>
          <a:xfrm>
            <a:off x="150207" y="1650056"/>
            <a:ext cx="8843585" cy="3752454"/>
          </a:xfrm>
          <a:ln w="12700">
            <a:solidFill>
              <a:schemeClr val="tx1"/>
            </a:solidFill>
          </a:ln>
        </p:spPr>
        <p:txBody>
          <a:bodyPr/>
          <a:lstStyle/>
          <a:p>
            <a:pPr marL="285750" indent="-285750" algn="just">
              <a:buFontTx/>
              <a:buChar char="-"/>
            </a:pPr>
            <a:endParaRPr lang="fr-FR" sz="800" dirty="0">
              <a:latin typeface="Arial" panose="020B0604020202020204" pitchFamily="34" charset="0"/>
              <a:cs typeface="Arial" panose="020B0604020202020204" pitchFamily="34" charset="0"/>
            </a:endParaRPr>
          </a:p>
          <a:p>
            <a:pPr marL="285750" indent="-285750" algn="just">
              <a:buFontTx/>
              <a:buChar char="-"/>
            </a:pPr>
            <a:r>
              <a:rPr lang="fr-FR" sz="1600" dirty="0">
                <a:latin typeface="Arial" panose="020B0604020202020204" pitchFamily="34" charset="0"/>
                <a:cs typeface="Arial" panose="020B0604020202020204" pitchFamily="34" charset="0"/>
              </a:rPr>
              <a:t>Dans le cadre des dispositifs « Vie étudiante » et « Equipements pédagogiques et numériques », la région BFC demande à la commission « Formation » du Conseil Académique d’UBFC de rendre des avis sur les dossiers des établissements membres d’UBFC ou ayant une convention avec UBFC</a:t>
            </a:r>
          </a:p>
          <a:p>
            <a:pPr marL="285750" indent="-285750" algn="just">
              <a:buFontTx/>
              <a:buChar char="-"/>
            </a:pPr>
            <a:r>
              <a:rPr lang="fr-FR" sz="1600" dirty="0">
                <a:latin typeface="Arial" panose="020B0604020202020204" pitchFamily="34" charset="0"/>
                <a:cs typeface="Arial" panose="020B0604020202020204" pitchFamily="34" charset="0"/>
              </a:rPr>
              <a:t>La commission formation est composée de 20 membres du Conseil Académique d’UBFC</a:t>
            </a:r>
          </a:p>
          <a:p>
            <a:pPr marL="285750" indent="-285750" algn="just">
              <a:buFontTx/>
              <a:buChar char="-"/>
            </a:pPr>
            <a:r>
              <a:rPr lang="fr-FR" sz="1600" dirty="0">
                <a:latin typeface="Arial" panose="020B0604020202020204" pitchFamily="34" charset="0"/>
                <a:cs typeface="Arial" panose="020B0604020202020204" pitchFamily="34" charset="0"/>
              </a:rPr>
              <a:t>Chaque membre de la commission « Formation » reçoit 5 à 6 dossiers à évaluer via une grille d’évaluation validée par la Région BFC</a:t>
            </a:r>
          </a:p>
          <a:p>
            <a:pPr marL="285750" indent="-285750" algn="just">
              <a:buFontTx/>
              <a:buChar char="-"/>
            </a:pPr>
            <a:r>
              <a:rPr lang="fr-FR" sz="1600" dirty="0">
                <a:latin typeface="Arial" panose="020B0604020202020204" pitchFamily="34" charset="0"/>
                <a:cs typeface="Arial" panose="020B0604020202020204" pitchFamily="34" charset="0"/>
              </a:rPr>
              <a:t>Chaque dossier est évalué, dans la mesure du possible, par deux membres de la commission « Formation »</a:t>
            </a:r>
          </a:p>
          <a:p>
            <a:pPr marL="285750" indent="-285750" algn="just">
              <a:buFontTx/>
              <a:buChar char="-"/>
            </a:pPr>
            <a:r>
              <a:rPr lang="fr-FR" sz="1600" dirty="0">
                <a:latin typeface="Arial" panose="020B0604020202020204" pitchFamily="34" charset="0"/>
                <a:cs typeface="Arial" panose="020B0604020202020204" pitchFamily="34" charset="0"/>
              </a:rPr>
              <a:t>Ces grilles sont ensuite intégrées au sein d’un tableau qui sera transmis à la Région BFC suite à la validation en Conseil Académique</a:t>
            </a:r>
          </a:p>
          <a:p>
            <a:pPr marL="285750" indent="-285750" algn="just">
              <a:buFontTx/>
              <a:buChar char="-"/>
            </a:pPr>
            <a:r>
              <a:rPr lang="fr-FR" sz="1600" dirty="0">
                <a:latin typeface="Arial" panose="020B0604020202020204" pitchFamily="34" charset="0"/>
                <a:cs typeface="Arial" panose="020B0604020202020204" pitchFamily="34" charset="0"/>
              </a:rPr>
              <a:t>Les sous-commissions « Vie étudiante » et « Equipements pédagogiques et numériques » se sont déroulées respectivement les </a:t>
            </a:r>
            <a:r>
              <a:rPr lang="fr-FR" sz="1600" b="1" dirty="0">
                <a:latin typeface="Arial" panose="020B0604020202020204" pitchFamily="34" charset="0"/>
                <a:cs typeface="Arial" panose="020B0604020202020204" pitchFamily="34" charset="0"/>
              </a:rPr>
              <a:t>27 et 28 mars 2023</a:t>
            </a:r>
          </a:p>
        </p:txBody>
      </p:sp>
    </p:spTree>
    <p:extLst>
      <p:ext uri="{BB962C8B-B14F-4D97-AF65-F5344CB8AC3E}">
        <p14:creationId xmlns:p14="http://schemas.microsoft.com/office/powerpoint/2010/main" val="382926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ECC8FA5-2FB4-4B2C-802F-09BA457F9B8B}"/>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7F89272D-396D-4C0E-A70B-999F4E2AF35A}"/>
              </a:ext>
            </a:extLst>
          </p:cNvPr>
          <p:cNvSpPr>
            <a:spLocks noGrp="1"/>
          </p:cNvSpPr>
          <p:nvPr>
            <p:ph type="sldNum" sz="quarter" idx="12"/>
          </p:nvPr>
        </p:nvSpPr>
        <p:spPr/>
        <p:txBody>
          <a:bodyPr/>
          <a:lstStyle/>
          <a:p>
            <a:fld id="{8F6DB5E8-7A72-4DDA-BC72-383771CAD5F3}" type="slidenum">
              <a:rPr lang="fr-FR" smtClean="0"/>
              <a:t>5</a:t>
            </a:fld>
            <a:endParaRPr lang="fr-FR"/>
          </a:p>
        </p:txBody>
      </p:sp>
      <p:sp>
        <p:nvSpPr>
          <p:cNvPr id="12" name="Espace réservé du texte 11">
            <a:extLst>
              <a:ext uri="{FF2B5EF4-FFF2-40B4-BE49-F238E27FC236}">
                <a16:creationId xmlns:a16="http://schemas.microsoft.com/office/drawing/2014/main" id="{DF726457-5433-41EE-BA4C-0EC146E83E85}"/>
              </a:ext>
            </a:extLst>
          </p:cNvPr>
          <p:cNvSpPr>
            <a:spLocks noGrp="1"/>
          </p:cNvSpPr>
          <p:nvPr>
            <p:ph type="body" sz="quarter" idx="10"/>
          </p:nvPr>
        </p:nvSpPr>
        <p:spPr>
          <a:xfrm>
            <a:off x="2440820" y="466225"/>
            <a:ext cx="4262359" cy="391055"/>
          </a:xfrm>
        </p:spPr>
        <p:txBody>
          <a:bodyPr/>
          <a:lstStyle/>
          <a:p>
            <a:pPr marL="0" indent="0" algn="ctr">
              <a:buNone/>
            </a:pPr>
            <a:r>
              <a:rPr lang="fr-FR" b="1" dirty="0"/>
              <a:t>Le soutien de la Région BFC</a:t>
            </a:r>
          </a:p>
        </p:txBody>
      </p:sp>
      <p:sp>
        <p:nvSpPr>
          <p:cNvPr id="14" name="Espace réservé du texte 13">
            <a:extLst>
              <a:ext uri="{FF2B5EF4-FFF2-40B4-BE49-F238E27FC236}">
                <a16:creationId xmlns:a16="http://schemas.microsoft.com/office/drawing/2014/main" id="{37C23EC0-B168-4A42-BC40-1282CDBE83FE}"/>
              </a:ext>
            </a:extLst>
          </p:cNvPr>
          <p:cNvSpPr>
            <a:spLocks noGrp="1"/>
          </p:cNvSpPr>
          <p:nvPr>
            <p:ph type="body" sz="quarter" idx="17"/>
          </p:nvPr>
        </p:nvSpPr>
        <p:spPr>
          <a:xfrm>
            <a:off x="150206" y="1174458"/>
            <a:ext cx="8843585" cy="5318621"/>
          </a:xfrm>
          <a:ln w="12700">
            <a:solidFill>
              <a:schemeClr val="tx1"/>
            </a:solidFill>
          </a:ln>
        </p:spPr>
        <p:txBody>
          <a:bodyPr/>
          <a:lstStyle/>
          <a:p>
            <a:pPr algn="just"/>
            <a:endParaRPr lang="fr-FR" sz="900" dirty="0">
              <a:effectLst/>
              <a:latin typeface="Arial" panose="020B0604020202020204" pitchFamily="34" charset="0"/>
            </a:endParaRPr>
          </a:p>
          <a:p>
            <a:pPr algn="just"/>
            <a:r>
              <a:rPr lang="fr-FR" sz="1800" dirty="0">
                <a:effectLst/>
                <a:latin typeface="Arial" panose="020B0604020202020204" pitchFamily="34" charset="0"/>
              </a:rPr>
              <a:t>La Région Bourgogne-Franche-Comté soutient le développement cohérent et l’attractivité de l’enseignement supérieur et de la recherche sur l’ensemble de son territoire et de ses campus, par la mise en œuvre d’une politique volontariste et ambitieuse. Cette politique s’inscrit dans les préconisations du Schéma régional de l’enseignement supérieur, de la recherche et de l’innovation de Bourgogne-Franche-Comté, élaboré dans un partenariat étroit avec les acteurs régionaux.</a:t>
            </a:r>
          </a:p>
          <a:p>
            <a:pPr algn="just"/>
            <a:endParaRPr lang="fr-FR" sz="1800" dirty="0">
              <a:latin typeface="Arial" panose="020B0604020202020204" pitchFamily="34" charset="0"/>
            </a:endParaRPr>
          </a:p>
          <a:p>
            <a:pPr algn="just"/>
            <a:r>
              <a:rPr lang="fr-FR" sz="1800" b="1" dirty="0">
                <a:latin typeface="Arial" panose="020B0604020202020204" pitchFamily="34" charset="0"/>
              </a:rPr>
              <a:t>Les chiffres 2021 : </a:t>
            </a:r>
          </a:p>
          <a:p>
            <a:pPr algn="just"/>
            <a:r>
              <a:rPr lang="fr-FR" sz="1800" dirty="0">
                <a:latin typeface="Arial" panose="020B0604020202020204" pitchFamily="34" charset="0"/>
              </a:rPr>
              <a:t>- « Equipements pédagogiques et numériques » : </a:t>
            </a:r>
            <a:r>
              <a:rPr lang="fr-FR" sz="1800" b="1" dirty="0">
                <a:latin typeface="Arial" panose="020B0604020202020204" pitchFamily="34" charset="0"/>
              </a:rPr>
              <a:t>1 396 095 € </a:t>
            </a:r>
            <a:r>
              <a:rPr lang="fr-FR" sz="1800" dirty="0">
                <a:latin typeface="Arial" panose="020B0604020202020204" pitchFamily="34" charset="0"/>
              </a:rPr>
              <a:t>de subvention allouées dont 791 991 € dans le cadre du PAIR (plan d’accélération de l’investissement régional)</a:t>
            </a:r>
          </a:p>
          <a:p>
            <a:pPr marL="285750" indent="-285750" algn="just">
              <a:buFontTx/>
              <a:buChar char="-"/>
            </a:pPr>
            <a:r>
              <a:rPr lang="fr-FR" sz="1800" dirty="0">
                <a:latin typeface="Arial" panose="020B0604020202020204" pitchFamily="34" charset="0"/>
              </a:rPr>
              <a:t>« Vie étudiante » : </a:t>
            </a:r>
            <a:r>
              <a:rPr lang="fr-FR" sz="1800" b="1" dirty="0">
                <a:latin typeface="Arial" panose="020B0604020202020204" pitchFamily="34" charset="0"/>
              </a:rPr>
              <a:t>1 025 214 € </a:t>
            </a:r>
            <a:r>
              <a:rPr lang="fr-FR" sz="1800" dirty="0">
                <a:latin typeface="Arial" panose="020B0604020202020204" pitchFamily="34" charset="0"/>
              </a:rPr>
              <a:t>de subventions allouées </a:t>
            </a:r>
          </a:p>
          <a:p>
            <a:pPr algn="just"/>
            <a:endParaRPr lang="fr-FR" sz="1800" dirty="0">
              <a:latin typeface="Arial" panose="020B0604020202020204" pitchFamily="34" charset="0"/>
            </a:endParaRPr>
          </a:p>
          <a:p>
            <a:pPr algn="just"/>
            <a:r>
              <a:rPr lang="fr-FR" sz="1800" b="1" dirty="0">
                <a:latin typeface="Arial" panose="020B0604020202020204" pitchFamily="34" charset="0"/>
              </a:rPr>
              <a:t>Les chiffres 2022 :</a:t>
            </a:r>
          </a:p>
          <a:p>
            <a:pPr marL="285750" indent="-285750" algn="just">
              <a:buFontTx/>
              <a:buChar char="-"/>
            </a:pPr>
            <a:r>
              <a:rPr lang="fr-FR" sz="1800" dirty="0">
                <a:latin typeface="Arial" panose="020B0604020202020204" pitchFamily="34" charset="0"/>
              </a:rPr>
              <a:t>« Equipements pédagogiques et numériques » : </a:t>
            </a:r>
            <a:r>
              <a:rPr lang="fr-FR" sz="1800" b="1" dirty="0">
                <a:latin typeface="Arial" panose="020B0604020202020204" pitchFamily="34" charset="0"/>
              </a:rPr>
              <a:t>944 034 € </a:t>
            </a:r>
            <a:r>
              <a:rPr lang="fr-FR" sz="1800" dirty="0">
                <a:latin typeface="Arial" panose="020B0604020202020204" pitchFamily="34" charset="0"/>
              </a:rPr>
              <a:t>de subvention allouées</a:t>
            </a:r>
          </a:p>
          <a:p>
            <a:pPr marL="285750" indent="-285750" algn="just">
              <a:buFontTx/>
              <a:buChar char="-"/>
            </a:pPr>
            <a:r>
              <a:rPr lang="fr-FR" sz="1800" dirty="0">
                <a:latin typeface="Arial" panose="020B0604020202020204" pitchFamily="34" charset="0"/>
              </a:rPr>
              <a:t>« Vie étudiante » : </a:t>
            </a:r>
            <a:r>
              <a:rPr lang="fr-FR" sz="1800" b="1" dirty="0">
                <a:latin typeface="Arial" panose="020B0604020202020204" pitchFamily="34" charset="0"/>
              </a:rPr>
              <a:t>900 841 € </a:t>
            </a:r>
            <a:r>
              <a:rPr lang="fr-FR" sz="1800" dirty="0">
                <a:latin typeface="Arial" panose="020B0604020202020204" pitchFamily="34" charset="0"/>
              </a:rPr>
              <a:t>de subventions allouées </a:t>
            </a:r>
          </a:p>
          <a:p>
            <a:pPr algn="just"/>
            <a:endParaRPr lang="fr-FR" sz="1800" dirty="0">
              <a:highlight>
                <a:srgbClr val="FFFF00"/>
              </a:highlight>
            </a:endParaRPr>
          </a:p>
        </p:txBody>
      </p:sp>
    </p:spTree>
    <p:extLst>
      <p:ext uri="{BB962C8B-B14F-4D97-AF65-F5344CB8AC3E}">
        <p14:creationId xmlns:p14="http://schemas.microsoft.com/office/powerpoint/2010/main" val="74287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607AA14-5C4E-4FB5-8515-06D03351FFE4}"/>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D9AB9887-76E3-4932-A4FD-FB9E87485DBA}"/>
              </a:ext>
            </a:extLst>
          </p:cNvPr>
          <p:cNvSpPr>
            <a:spLocks noGrp="1"/>
          </p:cNvSpPr>
          <p:nvPr>
            <p:ph type="sldNum" sz="quarter" idx="12"/>
          </p:nvPr>
        </p:nvSpPr>
        <p:spPr/>
        <p:txBody>
          <a:bodyPr/>
          <a:lstStyle/>
          <a:p>
            <a:fld id="{8F6DB5E8-7A72-4DDA-BC72-383771CAD5F3}" type="slidenum">
              <a:rPr lang="fr-FR" smtClean="0"/>
              <a:t>6</a:t>
            </a:fld>
            <a:endParaRPr lang="fr-FR"/>
          </a:p>
        </p:txBody>
      </p:sp>
      <p:sp>
        <p:nvSpPr>
          <p:cNvPr id="22" name="Espace réservé du texte 21">
            <a:extLst>
              <a:ext uri="{FF2B5EF4-FFF2-40B4-BE49-F238E27FC236}">
                <a16:creationId xmlns:a16="http://schemas.microsoft.com/office/drawing/2014/main" id="{3F14E290-5C98-466A-B4F3-75F52E9018BC}"/>
              </a:ext>
            </a:extLst>
          </p:cNvPr>
          <p:cNvSpPr>
            <a:spLocks noGrp="1"/>
          </p:cNvSpPr>
          <p:nvPr>
            <p:ph type="body" sz="quarter" idx="10"/>
          </p:nvPr>
        </p:nvSpPr>
        <p:spPr>
          <a:xfrm>
            <a:off x="3243954" y="288038"/>
            <a:ext cx="2656091" cy="427221"/>
          </a:xfrm>
        </p:spPr>
        <p:txBody>
          <a:bodyPr/>
          <a:lstStyle/>
          <a:p>
            <a:pPr marL="0" indent="0" algn="ctr">
              <a:buNone/>
            </a:pPr>
            <a:r>
              <a:rPr lang="fr-FR" sz="2600" b="1" dirty="0"/>
              <a:t>Les chiffres 2023</a:t>
            </a:r>
          </a:p>
        </p:txBody>
      </p:sp>
      <p:graphicFrame>
        <p:nvGraphicFramePr>
          <p:cNvPr id="9" name="Tableau 8">
            <a:extLst>
              <a:ext uri="{FF2B5EF4-FFF2-40B4-BE49-F238E27FC236}">
                <a16:creationId xmlns:a16="http://schemas.microsoft.com/office/drawing/2014/main" id="{2A288DDC-2665-E180-4CB7-6F791BAFDD48}"/>
              </a:ext>
            </a:extLst>
          </p:cNvPr>
          <p:cNvGraphicFramePr>
            <a:graphicFrameLocks noGrp="1"/>
          </p:cNvGraphicFramePr>
          <p:nvPr>
            <p:extLst>
              <p:ext uri="{D42A27DB-BD31-4B8C-83A1-F6EECF244321}">
                <p14:modId xmlns:p14="http://schemas.microsoft.com/office/powerpoint/2010/main" val="2182968314"/>
              </p:ext>
            </p:extLst>
          </p:nvPr>
        </p:nvGraphicFramePr>
        <p:xfrm>
          <a:off x="472931" y="796467"/>
          <a:ext cx="3875713" cy="5687835"/>
        </p:xfrm>
        <a:graphic>
          <a:graphicData uri="http://schemas.openxmlformats.org/drawingml/2006/table">
            <a:tbl>
              <a:tblPr/>
              <a:tblGrid>
                <a:gridCol w="1983577">
                  <a:extLst>
                    <a:ext uri="{9D8B030D-6E8A-4147-A177-3AD203B41FA5}">
                      <a16:colId xmlns:a16="http://schemas.microsoft.com/office/drawing/2014/main" val="1881769075"/>
                    </a:ext>
                  </a:extLst>
                </a:gridCol>
                <a:gridCol w="1892136">
                  <a:extLst>
                    <a:ext uri="{9D8B030D-6E8A-4147-A177-3AD203B41FA5}">
                      <a16:colId xmlns:a16="http://schemas.microsoft.com/office/drawing/2014/main" val="150229080"/>
                    </a:ext>
                  </a:extLst>
                </a:gridCol>
              </a:tblGrid>
              <a:tr h="139905">
                <a:tc gridSpan="2">
                  <a:txBody>
                    <a:bodyPr/>
                    <a:lstStyle/>
                    <a:p>
                      <a:pPr algn="ctr" fontAlgn="b"/>
                      <a:r>
                        <a:rPr lang="fr-FR" sz="900" b="1" i="0" u="none" strike="noStrike" dirty="0">
                          <a:solidFill>
                            <a:srgbClr val="000000"/>
                          </a:solidFill>
                          <a:effectLst/>
                          <a:latin typeface="Calibri" panose="020F0502020204030204" pitchFamily="34" charset="0"/>
                        </a:rPr>
                        <a:t>EQUIPEMENTS PEDAGOGIQUES ET NUMERIQUES</a:t>
                      </a:r>
                    </a:p>
                  </a:txBody>
                  <a:tcPr marL="5165" marR="5165" marT="5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hMerge="1">
                  <a:txBody>
                    <a:bodyPr/>
                    <a:lstStyle/>
                    <a:p>
                      <a:endParaRPr lang="fr-FR"/>
                    </a:p>
                  </a:txBody>
                  <a:tcPr/>
                </a:tc>
                <a:extLst>
                  <a:ext uri="{0D108BD9-81ED-4DB2-BD59-A6C34878D82A}">
                    <a16:rowId xmlns:a16="http://schemas.microsoft.com/office/drawing/2014/main" val="1153744298"/>
                  </a:ext>
                </a:extLst>
              </a:tr>
              <a:tr h="139905">
                <a:tc>
                  <a:txBody>
                    <a:bodyPr/>
                    <a:lstStyle/>
                    <a:p>
                      <a:pPr algn="l" fontAlgn="b"/>
                      <a:r>
                        <a:rPr lang="fr-FR" sz="900" b="1" i="0" u="none" strike="noStrike" dirty="0">
                          <a:solidFill>
                            <a:srgbClr val="000000"/>
                          </a:solidFill>
                          <a:effectLst/>
                          <a:latin typeface="Calibri" panose="020F0502020204030204" pitchFamily="34" charset="0"/>
                        </a:rPr>
                        <a:t>BSB</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165" marR="5165" marT="51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9308185"/>
                  </a:ext>
                </a:extLst>
              </a:tr>
              <a:tr h="139905">
                <a:tc>
                  <a:txBody>
                    <a:bodyPr/>
                    <a:lstStyle/>
                    <a:p>
                      <a:pPr algn="l" fontAlgn="b"/>
                      <a:r>
                        <a:rPr lang="fr-FR" sz="900" b="0" i="0" u="none" strike="noStrike" dirty="0">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2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6365020"/>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76 000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217064"/>
                  </a:ext>
                </a:extLst>
              </a:tr>
              <a:tr h="139905">
                <a:tc>
                  <a:txBody>
                    <a:bodyPr/>
                    <a:lstStyle/>
                    <a:p>
                      <a:pPr algn="l" fontAlgn="b"/>
                      <a:r>
                        <a:rPr lang="fr-FR" sz="900" b="0" i="0" u="none" strike="noStrike" dirty="0">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38 000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0157628"/>
                  </a:ext>
                </a:extLst>
              </a:tr>
              <a:tr h="139905">
                <a:tc>
                  <a:txBody>
                    <a:bodyPr/>
                    <a:lstStyle/>
                    <a:p>
                      <a:pPr algn="l" fontAlgn="b"/>
                      <a:r>
                        <a:rPr lang="fr-FR" sz="900" b="0" i="0" u="none" strike="noStrike" dirty="0">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216198"/>
                  </a:ext>
                </a:extLst>
              </a:tr>
              <a:tr h="139905">
                <a:tc>
                  <a:txBody>
                    <a:bodyPr/>
                    <a:lstStyle/>
                    <a:p>
                      <a:pPr algn="l" fontAlgn="b"/>
                      <a:r>
                        <a:rPr lang="fr-FR" sz="900" b="1" i="0" u="none" strike="noStrike" dirty="0">
                          <a:solidFill>
                            <a:srgbClr val="000000"/>
                          </a:solidFill>
                          <a:effectLst/>
                          <a:latin typeface="Calibri" panose="020F0502020204030204" pitchFamily="34" charset="0"/>
                        </a:rPr>
                        <a:t>ENSAM</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598790"/>
                  </a:ext>
                </a:extLst>
              </a:tr>
              <a:tr h="139905">
                <a:tc>
                  <a:txBody>
                    <a:bodyPr/>
                    <a:lstStyle/>
                    <a:p>
                      <a:pPr algn="l" fontAlgn="b"/>
                      <a:r>
                        <a:rPr lang="fr-FR" sz="900" b="0" i="0" u="none" strike="noStrike" dirty="0">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3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69458"/>
                  </a:ext>
                </a:extLst>
              </a:tr>
              <a:tr h="139905">
                <a:tc>
                  <a:txBody>
                    <a:bodyPr/>
                    <a:lstStyle/>
                    <a:p>
                      <a:pPr algn="l" fontAlgn="b"/>
                      <a:r>
                        <a:rPr lang="fr-FR" sz="900" b="0" i="0" u="none" strike="noStrike" dirty="0">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184 500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070311"/>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49 750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893883"/>
                  </a:ext>
                </a:extLst>
              </a:tr>
              <a:tr h="139905">
                <a:tc>
                  <a:txBody>
                    <a:bodyPr/>
                    <a:lstStyle/>
                    <a:p>
                      <a:pPr algn="l" fontAlgn="b"/>
                      <a:r>
                        <a:rPr lang="fr-FR" sz="900" b="1" i="0" u="none" strike="noStrike" dirty="0">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664903"/>
                  </a:ext>
                </a:extLst>
              </a:tr>
              <a:tr h="139905">
                <a:tc>
                  <a:txBody>
                    <a:bodyPr/>
                    <a:lstStyle/>
                    <a:p>
                      <a:pPr algn="l" fontAlgn="b"/>
                      <a:r>
                        <a:rPr lang="fr-FR" sz="900" b="1" i="0" u="none" strike="noStrike">
                          <a:solidFill>
                            <a:srgbClr val="000000"/>
                          </a:solidFill>
                          <a:effectLst/>
                          <a:latin typeface="Calibri" panose="020F0502020204030204" pitchFamily="34" charset="0"/>
                        </a:rPr>
                        <a:t>ESTA</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849784"/>
                  </a:ext>
                </a:extLst>
              </a:tr>
              <a:tr h="139905">
                <a:tc>
                  <a:txBody>
                    <a:bodyPr/>
                    <a:lstStyle/>
                    <a:p>
                      <a:pPr algn="l" fontAlgn="b"/>
                      <a:r>
                        <a:rPr lang="fr-FR" sz="900" b="0" i="0" u="none" strike="noStrike" dirty="0">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1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111853"/>
                  </a:ext>
                </a:extLst>
              </a:tr>
              <a:tr h="139905">
                <a:tc>
                  <a:txBody>
                    <a:bodyPr/>
                    <a:lstStyle/>
                    <a:p>
                      <a:pPr algn="l" fontAlgn="b"/>
                      <a:r>
                        <a:rPr lang="fr-FR" sz="900" b="0" i="0" u="none" strike="noStrike" dirty="0">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70 000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832566"/>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35 000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5475438"/>
                  </a:ext>
                </a:extLst>
              </a:tr>
              <a:tr h="139905">
                <a:tc>
                  <a:txBody>
                    <a:bodyPr/>
                    <a:lstStyle/>
                    <a:p>
                      <a:pPr algn="l" fontAlgn="b"/>
                      <a:r>
                        <a:rPr lang="fr-FR" sz="900" b="0" i="0" u="none" strike="noStrike" dirty="0">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7417194"/>
                  </a:ext>
                </a:extLst>
              </a:tr>
              <a:tr h="139905">
                <a:tc>
                  <a:txBody>
                    <a:bodyPr/>
                    <a:lstStyle/>
                    <a:p>
                      <a:pPr algn="l" fontAlgn="b"/>
                      <a:r>
                        <a:rPr lang="fr-FR" sz="900" b="1" i="0" u="none" strike="noStrike">
                          <a:solidFill>
                            <a:srgbClr val="000000"/>
                          </a:solidFill>
                          <a:effectLst/>
                          <a:latin typeface="Calibri" panose="020F0502020204030204" pitchFamily="34" charset="0"/>
                        </a:rPr>
                        <a:t>Institut Agro Dijon</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1933747"/>
                  </a:ext>
                </a:extLst>
              </a:tr>
              <a:tr h="139905">
                <a:tc>
                  <a:txBody>
                    <a:bodyPr/>
                    <a:lstStyle/>
                    <a:p>
                      <a:pPr algn="l" fontAlgn="b"/>
                      <a:r>
                        <a:rPr lang="fr-FR" sz="900" b="0" i="0" u="none" strike="noStrike">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1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653129"/>
                  </a:ext>
                </a:extLst>
              </a:tr>
              <a:tr h="139905">
                <a:tc>
                  <a:txBody>
                    <a:bodyPr/>
                    <a:lstStyle/>
                    <a:p>
                      <a:pPr algn="l" fontAlgn="b"/>
                      <a:r>
                        <a:rPr lang="fr-FR" sz="900" b="0" i="0" u="none" strike="noStrike" dirty="0">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92 433,36</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6463974"/>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42 216,68</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038396"/>
                  </a:ext>
                </a:extLst>
              </a:tr>
              <a:tr h="139905">
                <a:tc>
                  <a:txBody>
                    <a:bodyPr/>
                    <a:lstStyle/>
                    <a:p>
                      <a:pPr algn="l" fontAlgn="b"/>
                      <a:r>
                        <a:rPr lang="fr-FR" sz="900" b="0" i="0" u="none" strike="noStrike">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701052"/>
                  </a:ext>
                </a:extLst>
              </a:tr>
              <a:tr h="139905">
                <a:tc>
                  <a:txBody>
                    <a:bodyPr/>
                    <a:lstStyle/>
                    <a:p>
                      <a:pPr algn="l" fontAlgn="b"/>
                      <a:r>
                        <a:rPr lang="fr-FR" sz="900" b="1" i="0" u="none" strike="noStrike" dirty="0" err="1">
                          <a:solidFill>
                            <a:srgbClr val="000000"/>
                          </a:solidFill>
                          <a:effectLst/>
                          <a:latin typeface="Calibri" panose="020F0502020204030204" pitchFamily="34" charset="0"/>
                        </a:rPr>
                        <a:t>uB</a:t>
                      </a:r>
                      <a:endParaRPr lang="fr-FR" sz="900" b="1" i="0" u="none" strike="noStrike" dirty="0">
                        <a:solidFill>
                          <a:srgbClr val="000000"/>
                        </a:solidFill>
                        <a:effectLst/>
                        <a:latin typeface="Calibri" panose="020F0502020204030204" pitchFamily="34" charset="0"/>
                      </a:endParaRP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7177826"/>
                  </a:ext>
                </a:extLst>
              </a:tr>
              <a:tr h="139905">
                <a:tc>
                  <a:txBody>
                    <a:bodyPr/>
                    <a:lstStyle/>
                    <a:p>
                      <a:pPr algn="l" fontAlgn="b"/>
                      <a:r>
                        <a:rPr lang="fr-FR" sz="900" b="0" i="0" u="none" strike="noStrike">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13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3346007"/>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948 785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0433150"/>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532 471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5467759"/>
                  </a:ext>
                </a:extLst>
              </a:tr>
              <a:tr h="139905">
                <a:tc>
                  <a:txBody>
                    <a:bodyPr/>
                    <a:lstStyle/>
                    <a:p>
                      <a:pPr algn="l" fontAlgn="b"/>
                      <a:r>
                        <a:rPr lang="fr-FR" sz="900" b="0" i="0" u="none" strike="noStrike">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941455"/>
                  </a:ext>
                </a:extLst>
              </a:tr>
              <a:tr h="139905">
                <a:tc>
                  <a:txBody>
                    <a:bodyPr/>
                    <a:lstStyle/>
                    <a:p>
                      <a:pPr algn="l" fontAlgn="b"/>
                      <a:r>
                        <a:rPr lang="fr-FR" sz="900" b="1" i="0" u="none" strike="noStrike">
                          <a:solidFill>
                            <a:srgbClr val="000000"/>
                          </a:solidFill>
                          <a:effectLst/>
                          <a:latin typeface="Calibri" panose="020F0502020204030204" pitchFamily="34" charset="0"/>
                        </a:rPr>
                        <a:t>UFC</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6814469"/>
                  </a:ext>
                </a:extLst>
              </a:tr>
              <a:tr h="139905">
                <a:tc>
                  <a:txBody>
                    <a:bodyPr/>
                    <a:lstStyle/>
                    <a:p>
                      <a:pPr algn="l" fontAlgn="b"/>
                      <a:r>
                        <a:rPr lang="fr-FR" sz="900" b="0" i="0" u="none" strike="noStrike">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12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364102"/>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876 602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888362"/>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386 008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4246346"/>
                  </a:ext>
                </a:extLst>
              </a:tr>
              <a:tr h="139905">
                <a:tc>
                  <a:txBody>
                    <a:bodyPr/>
                    <a:lstStyle/>
                    <a:p>
                      <a:pPr algn="l" fontAlgn="b"/>
                      <a:r>
                        <a:rPr lang="fr-FR" sz="900" b="0" i="0" u="none" strike="noStrike">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7835456"/>
                  </a:ext>
                </a:extLst>
              </a:tr>
              <a:tr h="139905">
                <a:tc>
                  <a:txBody>
                    <a:bodyPr/>
                    <a:lstStyle/>
                    <a:p>
                      <a:pPr algn="l" fontAlgn="b"/>
                      <a:r>
                        <a:rPr lang="fr-FR" sz="900" b="1" i="0" u="none" strike="noStrike">
                          <a:solidFill>
                            <a:srgbClr val="000000"/>
                          </a:solidFill>
                          <a:effectLst/>
                          <a:latin typeface="Calibri" panose="020F0502020204030204" pitchFamily="34" charset="0"/>
                        </a:rPr>
                        <a:t>UTBM</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445093"/>
                  </a:ext>
                </a:extLst>
              </a:tr>
              <a:tr h="139905">
                <a:tc>
                  <a:txBody>
                    <a:bodyPr/>
                    <a:lstStyle/>
                    <a:p>
                      <a:pPr algn="l" fontAlgn="b"/>
                      <a:r>
                        <a:rPr lang="fr-FR" sz="900" b="0" i="0" u="none" strike="noStrike">
                          <a:solidFill>
                            <a:srgbClr val="000000"/>
                          </a:solidFill>
                          <a:effectLst/>
                          <a:latin typeface="Calibri" panose="020F0502020204030204" pitchFamily="34" charset="0"/>
                        </a:rPr>
                        <a:t>Nombre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1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4915639"/>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37 890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44313"/>
                  </a:ext>
                </a:extLst>
              </a:tr>
              <a:tr h="139905">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18 945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604408"/>
                  </a:ext>
                </a:extLst>
              </a:tr>
              <a:tr h="139905">
                <a:tc>
                  <a:txBody>
                    <a:bodyPr/>
                    <a:lstStyle/>
                    <a:p>
                      <a:pPr algn="l" fontAlgn="b"/>
                      <a:r>
                        <a:rPr lang="fr-FR" sz="900" b="0" i="0" u="none" strike="noStrike">
                          <a:solidFill>
                            <a:srgbClr val="000000"/>
                          </a:solidFill>
                          <a:effectLst/>
                          <a:latin typeface="Calibri" panose="020F0502020204030204" pitchFamily="34" charset="0"/>
                        </a:rPr>
                        <a:t> </a:t>
                      </a:r>
                    </a:p>
                  </a:txBody>
                  <a:tcPr marL="5165" marR="5165" marT="5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900" b="0" i="0" u="none" strike="noStrike" dirty="0">
                          <a:solidFill>
                            <a:srgbClr val="000000"/>
                          </a:solidFill>
                          <a:effectLst/>
                          <a:latin typeface="Calibri" panose="020F0502020204030204" pitchFamily="34" charset="0"/>
                        </a:rPr>
                        <a:t> </a:t>
                      </a:r>
                    </a:p>
                  </a:txBody>
                  <a:tcPr marL="5165" marR="5165" marT="516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1482854"/>
                  </a:ext>
                </a:extLst>
              </a:tr>
              <a:tr h="139905">
                <a:tc>
                  <a:txBody>
                    <a:bodyPr/>
                    <a:lstStyle/>
                    <a:p>
                      <a:pPr algn="l" fontAlgn="b"/>
                      <a:r>
                        <a:rPr lang="fr-FR" sz="900" b="1" i="0" u="none" strike="noStrike">
                          <a:solidFill>
                            <a:srgbClr val="000000"/>
                          </a:solidFill>
                          <a:effectLst/>
                          <a:latin typeface="Calibri" panose="020F0502020204030204" pitchFamily="34" charset="0"/>
                        </a:rPr>
                        <a:t>NBR TOTAL PROJETS DEPOSES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1" i="0" u="none" strike="noStrike" dirty="0">
                          <a:solidFill>
                            <a:srgbClr val="000000"/>
                          </a:solidFill>
                          <a:effectLst/>
                          <a:latin typeface="Calibri" panose="020F0502020204030204" pitchFamily="34" charset="0"/>
                        </a:rPr>
                        <a:t>33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8783315"/>
                  </a:ext>
                </a:extLst>
              </a:tr>
              <a:tr h="139905">
                <a:tc>
                  <a:txBody>
                    <a:bodyPr/>
                    <a:lstStyle/>
                    <a:p>
                      <a:pPr algn="l" fontAlgn="b"/>
                      <a:r>
                        <a:rPr lang="fr-FR" sz="900" b="1" i="0" u="none" strike="noStrike">
                          <a:solidFill>
                            <a:srgbClr val="000000"/>
                          </a:solidFill>
                          <a:effectLst/>
                          <a:latin typeface="Calibri" panose="020F0502020204030204" pitchFamily="34" charset="0"/>
                        </a:rPr>
                        <a:t>MONTANT TOTAL PROJETS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900" b="1" i="0" u="none" strike="noStrike" dirty="0">
                          <a:solidFill>
                            <a:srgbClr val="000000"/>
                          </a:solidFill>
                          <a:effectLst/>
                          <a:latin typeface="Calibri" panose="020F0502020204030204" pitchFamily="34" charset="0"/>
                        </a:rPr>
                        <a:t>2 286 210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702303"/>
                  </a:ext>
                </a:extLst>
              </a:tr>
              <a:tr h="274733">
                <a:tc>
                  <a:txBody>
                    <a:bodyPr/>
                    <a:lstStyle/>
                    <a:p>
                      <a:pPr algn="l" fontAlgn="b"/>
                      <a:r>
                        <a:rPr lang="fr-FR" sz="900" b="1" i="0" u="none" strike="noStrike" dirty="0">
                          <a:solidFill>
                            <a:srgbClr val="000000"/>
                          </a:solidFill>
                          <a:effectLst/>
                          <a:latin typeface="Calibri" panose="020F0502020204030204" pitchFamily="34" charset="0"/>
                        </a:rPr>
                        <a:t>MONTANT TOTAL DEMANDE SUBVENTION :</a:t>
                      </a:r>
                    </a:p>
                  </a:txBody>
                  <a:tcPr marL="5165" marR="5165" marT="5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fr-FR" sz="900" b="1" i="0" u="none" strike="noStrike" dirty="0">
                          <a:solidFill>
                            <a:srgbClr val="000000"/>
                          </a:solidFill>
                          <a:effectLst/>
                          <a:latin typeface="Calibri" panose="020F0502020204030204" pitchFamily="34" charset="0"/>
                        </a:rPr>
                        <a:t>1 102 391  </a:t>
                      </a:r>
                    </a:p>
                  </a:txBody>
                  <a:tcPr marL="5165" marR="5165" marT="5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352"/>
                  </a:ext>
                </a:extLst>
              </a:tr>
            </a:tbl>
          </a:graphicData>
        </a:graphic>
      </p:graphicFrame>
      <p:graphicFrame>
        <p:nvGraphicFramePr>
          <p:cNvPr id="11" name="Tableau 10">
            <a:extLst>
              <a:ext uri="{FF2B5EF4-FFF2-40B4-BE49-F238E27FC236}">
                <a16:creationId xmlns:a16="http://schemas.microsoft.com/office/drawing/2014/main" id="{EA1C4940-1EEB-92CC-9442-394715135930}"/>
              </a:ext>
            </a:extLst>
          </p:cNvPr>
          <p:cNvGraphicFramePr>
            <a:graphicFrameLocks noGrp="1"/>
          </p:cNvGraphicFramePr>
          <p:nvPr>
            <p:extLst>
              <p:ext uri="{D42A27DB-BD31-4B8C-83A1-F6EECF244321}">
                <p14:modId xmlns:p14="http://schemas.microsoft.com/office/powerpoint/2010/main" val="1726757747"/>
              </p:ext>
            </p:extLst>
          </p:nvPr>
        </p:nvGraphicFramePr>
        <p:xfrm>
          <a:off x="5243416" y="796467"/>
          <a:ext cx="3230371" cy="4360613"/>
        </p:xfrm>
        <a:graphic>
          <a:graphicData uri="http://schemas.openxmlformats.org/drawingml/2006/table">
            <a:tbl>
              <a:tblPr/>
              <a:tblGrid>
                <a:gridCol w="1943756">
                  <a:extLst>
                    <a:ext uri="{9D8B030D-6E8A-4147-A177-3AD203B41FA5}">
                      <a16:colId xmlns:a16="http://schemas.microsoft.com/office/drawing/2014/main" val="2934461652"/>
                    </a:ext>
                  </a:extLst>
                </a:gridCol>
                <a:gridCol w="1286615">
                  <a:extLst>
                    <a:ext uri="{9D8B030D-6E8A-4147-A177-3AD203B41FA5}">
                      <a16:colId xmlns:a16="http://schemas.microsoft.com/office/drawing/2014/main" val="4013870939"/>
                    </a:ext>
                  </a:extLst>
                </a:gridCol>
              </a:tblGrid>
              <a:tr h="151855">
                <a:tc gridSpan="2">
                  <a:txBody>
                    <a:bodyPr/>
                    <a:lstStyle/>
                    <a:p>
                      <a:pPr algn="ctr" fontAlgn="b"/>
                      <a:r>
                        <a:rPr lang="fr-FR" sz="900" b="1" i="0" u="none" strike="noStrike">
                          <a:solidFill>
                            <a:srgbClr val="000000"/>
                          </a:solidFill>
                          <a:effectLst/>
                          <a:latin typeface="Calibri" panose="020F0502020204030204" pitchFamily="34" charset="0"/>
                        </a:rPr>
                        <a:t>VIE ETUDIANTE</a:t>
                      </a:r>
                    </a:p>
                  </a:txBody>
                  <a:tcPr marL="6903" marR="6903" marT="69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endParaRPr lang="fr-FR"/>
                    </a:p>
                  </a:txBody>
                  <a:tcPr/>
                </a:tc>
                <a:extLst>
                  <a:ext uri="{0D108BD9-81ED-4DB2-BD59-A6C34878D82A}">
                    <a16:rowId xmlns:a16="http://schemas.microsoft.com/office/drawing/2014/main" val="801423273"/>
                  </a:ext>
                </a:extLst>
              </a:tr>
              <a:tr h="144953">
                <a:tc>
                  <a:txBody>
                    <a:bodyPr/>
                    <a:lstStyle/>
                    <a:p>
                      <a:pPr algn="l" fontAlgn="b"/>
                      <a:r>
                        <a:rPr lang="fr-FR" sz="900" b="1" i="0" u="none" strike="noStrike">
                          <a:solidFill>
                            <a:srgbClr val="000000"/>
                          </a:solidFill>
                          <a:effectLst/>
                          <a:latin typeface="Calibri" panose="020F0502020204030204" pitchFamily="34" charset="0"/>
                        </a:rPr>
                        <a:t>ESTA</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8881986"/>
                  </a:ext>
                </a:extLst>
              </a:tr>
              <a:tr h="144953">
                <a:tc>
                  <a:txBody>
                    <a:bodyPr/>
                    <a:lstStyle/>
                    <a:p>
                      <a:pPr algn="l" fontAlgn="b"/>
                      <a:r>
                        <a:rPr lang="fr-FR" sz="900" b="0" i="0" u="none" strike="noStrike">
                          <a:solidFill>
                            <a:srgbClr val="000000"/>
                          </a:solidFill>
                          <a:effectLst/>
                          <a:latin typeface="Calibri" panose="020F0502020204030204" pitchFamily="34" charset="0"/>
                        </a:rPr>
                        <a:t>Nombre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1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2214069"/>
                  </a:ext>
                </a:extLst>
              </a:tr>
              <a:tr h="151855">
                <a:tc>
                  <a:txBody>
                    <a:bodyPr/>
                    <a:lstStyle/>
                    <a:p>
                      <a:pPr algn="l" fontAlgn="b"/>
                      <a:r>
                        <a:rPr lang="fr-FR" sz="900" b="0" i="0" u="none" strike="noStrike" dirty="0">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10 000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424860"/>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8 000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6322185"/>
                  </a:ext>
                </a:extLst>
              </a:tr>
              <a:tr h="144953">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070100"/>
                  </a:ext>
                </a:extLst>
              </a:tr>
              <a:tr h="144953">
                <a:tc>
                  <a:txBody>
                    <a:bodyPr/>
                    <a:lstStyle/>
                    <a:p>
                      <a:pPr algn="l" fontAlgn="b"/>
                      <a:r>
                        <a:rPr lang="fr-FR" sz="900" b="1" i="0" u="none" strike="noStrike">
                          <a:solidFill>
                            <a:srgbClr val="000000"/>
                          </a:solidFill>
                          <a:effectLst/>
                          <a:latin typeface="Calibri" panose="020F0502020204030204" pitchFamily="34" charset="0"/>
                        </a:rPr>
                        <a:t>Institut Agro Dijon</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1534344"/>
                  </a:ext>
                </a:extLst>
              </a:tr>
              <a:tr h="144953">
                <a:tc>
                  <a:txBody>
                    <a:bodyPr/>
                    <a:lstStyle/>
                    <a:p>
                      <a:pPr algn="l" fontAlgn="b"/>
                      <a:r>
                        <a:rPr lang="fr-FR" sz="900" b="0" i="0" u="none" strike="noStrike">
                          <a:solidFill>
                            <a:srgbClr val="000000"/>
                          </a:solidFill>
                          <a:effectLst/>
                          <a:latin typeface="Calibri" panose="020F0502020204030204" pitchFamily="34" charset="0"/>
                        </a:rPr>
                        <a:t>Nombre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1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7533898"/>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25 185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7153006"/>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20 148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6184041"/>
                  </a:ext>
                </a:extLst>
              </a:tr>
              <a:tr h="144953">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097105"/>
                  </a:ext>
                </a:extLst>
              </a:tr>
              <a:tr h="144953">
                <a:tc>
                  <a:txBody>
                    <a:bodyPr/>
                    <a:lstStyle/>
                    <a:p>
                      <a:pPr algn="l" fontAlgn="b"/>
                      <a:r>
                        <a:rPr lang="fr-FR" sz="900" b="1" i="0" u="none" strike="noStrike">
                          <a:solidFill>
                            <a:srgbClr val="000000"/>
                          </a:solidFill>
                          <a:effectLst/>
                          <a:latin typeface="Calibri" panose="020F0502020204030204" pitchFamily="34" charset="0"/>
                        </a:rPr>
                        <a:t>uB</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670134"/>
                  </a:ext>
                </a:extLst>
              </a:tr>
              <a:tr h="144953">
                <a:tc>
                  <a:txBody>
                    <a:bodyPr/>
                    <a:lstStyle/>
                    <a:p>
                      <a:pPr algn="l" fontAlgn="b"/>
                      <a:r>
                        <a:rPr lang="fr-FR" sz="900" b="0" i="0" u="none" strike="noStrike">
                          <a:solidFill>
                            <a:srgbClr val="000000"/>
                          </a:solidFill>
                          <a:effectLst/>
                          <a:latin typeface="Calibri" panose="020F0502020204030204" pitchFamily="34" charset="0"/>
                        </a:rPr>
                        <a:t>Nombre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9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612212"/>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325 627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1320008"/>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dirty="0">
                          <a:solidFill>
                            <a:srgbClr val="000000"/>
                          </a:solidFill>
                          <a:effectLst/>
                          <a:latin typeface="Calibri" panose="020F0502020204030204" pitchFamily="34" charset="0"/>
                        </a:rPr>
                        <a:t>260 126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756135"/>
                  </a:ext>
                </a:extLst>
              </a:tr>
              <a:tr h="144953">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966184"/>
                  </a:ext>
                </a:extLst>
              </a:tr>
              <a:tr h="144953">
                <a:tc>
                  <a:txBody>
                    <a:bodyPr/>
                    <a:lstStyle/>
                    <a:p>
                      <a:pPr algn="l" fontAlgn="b"/>
                      <a:r>
                        <a:rPr lang="fr-FR" sz="900" b="1" i="0" u="none" strike="noStrike">
                          <a:solidFill>
                            <a:srgbClr val="000000"/>
                          </a:solidFill>
                          <a:effectLst/>
                          <a:latin typeface="Calibri" panose="020F0502020204030204" pitchFamily="34" charset="0"/>
                        </a:rPr>
                        <a:t>UFC</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1777808"/>
                  </a:ext>
                </a:extLst>
              </a:tr>
              <a:tr h="144953">
                <a:tc>
                  <a:txBody>
                    <a:bodyPr/>
                    <a:lstStyle/>
                    <a:p>
                      <a:pPr algn="l" fontAlgn="b"/>
                      <a:r>
                        <a:rPr lang="fr-FR" sz="900" b="0" i="0" u="none" strike="noStrike">
                          <a:solidFill>
                            <a:srgbClr val="000000"/>
                          </a:solidFill>
                          <a:effectLst/>
                          <a:latin typeface="Calibri" panose="020F0502020204030204" pitchFamily="34" charset="0"/>
                        </a:rPr>
                        <a:t>Nombre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10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8437292"/>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631 758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45698"/>
                  </a:ext>
                </a:extLst>
              </a:tr>
              <a:tr h="144953">
                <a:tc>
                  <a:txBody>
                    <a:bodyPr/>
                    <a:lstStyle/>
                    <a:p>
                      <a:pPr algn="l" fontAlgn="b"/>
                      <a:r>
                        <a:rPr lang="fr-FR" sz="900" b="0" i="0" u="none" strike="noStrike" dirty="0">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399 859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0460185"/>
                  </a:ext>
                </a:extLst>
              </a:tr>
              <a:tr h="144953">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6903" marR="6903" marT="690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5022745"/>
                  </a:ext>
                </a:extLst>
              </a:tr>
              <a:tr h="144953">
                <a:tc>
                  <a:txBody>
                    <a:bodyPr/>
                    <a:lstStyle/>
                    <a:p>
                      <a:pPr algn="l" fontAlgn="b"/>
                      <a:r>
                        <a:rPr lang="fr-FR" sz="900" b="1" i="0" u="none" strike="noStrike">
                          <a:solidFill>
                            <a:srgbClr val="000000"/>
                          </a:solidFill>
                          <a:effectLst/>
                          <a:latin typeface="Calibri" panose="020F0502020204030204" pitchFamily="34" charset="0"/>
                        </a:rPr>
                        <a:t>UTBM</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923992"/>
                  </a:ext>
                </a:extLst>
              </a:tr>
              <a:tr h="144953">
                <a:tc>
                  <a:txBody>
                    <a:bodyPr/>
                    <a:lstStyle/>
                    <a:p>
                      <a:pPr algn="l" fontAlgn="b"/>
                      <a:r>
                        <a:rPr lang="fr-FR" sz="900" b="0" i="0" u="none" strike="noStrike">
                          <a:solidFill>
                            <a:srgbClr val="000000"/>
                          </a:solidFill>
                          <a:effectLst/>
                          <a:latin typeface="Calibri" panose="020F0502020204030204" pitchFamily="34" charset="0"/>
                        </a:rPr>
                        <a:t>Nombre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7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210694"/>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123 702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796167"/>
                  </a:ext>
                </a:extLst>
              </a:tr>
              <a:tr h="144953">
                <a:tc>
                  <a:txBody>
                    <a:bodyPr/>
                    <a:lstStyle/>
                    <a:p>
                      <a:pPr algn="l" fontAlgn="b"/>
                      <a:r>
                        <a:rPr lang="fr-FR" sz="900" b="0" i="0" u="none" strike="noStrike">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0" i="0" u="none" strike="noStrike">
                          <a:solidFill>
                            <a:srgbClr val="000000"/>
                          </a:solidFill>
                          <a:effectLst/>
                          <a:latin typeface="Calibri" panose="020F0502020204030204" pitchFamily="34" charset="0"/>
                        </a:rPr>
                        <a:t>98 960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675163"/>
                  </a:ext>
                </a:extLst>
              </a:tr>
              <a:tr h="151855">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903" marR="6903" marT="690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7913159"/>
                  </a:ext>
                </a:extLst>
              </a:tr>
              <a:tr h="144953">
                <a:tc>
                  <a:txBody>
                    <a:bodyPr/>
                    <a:lstStyle/>
                    <a:p>
                      <a:pPr algn="l" fontAlgn="b"/>
                      <a:r>
                        <a:rPr lang="fr-FR" sz="900" b="1" i="0" u="none" strike="noStrike">
                          <a:solidFill>
                            <a:srgbClr val="000000"/>
                          </a:solidFill>
                          <a:effectLst/>
                          <a:latin typeface="Calibri" panose="020F0502020204030204" pitchFamily="34" charset="0"/>
                        </a:rPr>
                        <a:t>NBR TOTAL PROJETS DEPOSES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1" i="0" u="none" strike="noStrike">
                          <a:solidFill>
                            <a:srgbClr val="000000"/>
                          </a:solidFill>
                          <a:effectLst/>
                          <a:latin typeface="Calibri" panose="020F0502020204030204" pitchFamily="34" charset="0"/>
                        </a:rPr>
                        <a:t>26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8202958"/>
                  </a:ext>
                </a:extLst>
              </a:tr>
              <a:tr h="144953">
                <a:tc>
                  <a:txBody>
                    <a:bodyPr/>
                    <a:lstStyle/>
                    <a:p>
                      <a:pPr algn="l" fontAlgn="b"/>
                      <a:r>
                        <a:rPr lang="fr-FR" sz="900" b="1" i="0" u="none" strike="noStrike">
                          <a:solidFill>
                            <a:srgbClr val="000000"/>
                          </a:solidFill>
                          <a:effectLst/>
                          <a:latin typeface="Calibri" panose="020F0502020204030204" pitchFamily="34" charset="0"/>
                        </a:rPr>
                        <a:t>MONTANT TOTAL PROJETS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900" b="1" i="0" u="none" strike="noStrike">
                          <a:solidFill>
                            <a:srgbClr val="000000"/>
                          </a:solidFill>
                          <a:effectLst/>
                          <a:latin typeface="Calibri" panose="020F0502020204030204" pitchFamily="34" charset="0"/>
                        </a:rPr>
                        <a:t>1 081 087  </a:t>
                      </a:r>
                    </a:p>
                  </a:txBody>
                  <a:tcPr marL="6903" marR="6903" marT="690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710169"/>
                  </a:ext>
                </a:extLst>
              </a:tr>
              <a:tr h="271959">
                <a:tc>
                  <a:txBody>
                    <a:bodyPr/>
                    <a:lstStyle/>
                    <a:p>
                      <a:pPr algn="l" fontAlgn="b"/>
                      <a:r>
                        <a:rPr lang="fr-FR" sz="900" b="1" i="0" u="none" strike="noStrike">
                          <a:solidFill>
                            <a:srgbClr val="000000"/>
                          </a:solidFill>
                          <a:effectLst/>
                          <a:latin typeface="Calibri" panose="020F0502020204030204" pitchFamily="34" charset="0"/>
                        </a:rPr>
                        <a:t>MONTANT TOTAL DEMANDE SUBVENTION :</a:t>
                      </a:r>
                    </a:p>
                  </a:txBody>
                  <a:tcPr marL="6903" marR="6903" marT="690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900" b="1" i="0" u="none" strike="noStrike" dirty="0">
                          <a:solidFill>
                            <a:srgbClr val="000000"/>
                          </a:solidFill>
                          <a:effectLst/>
                          <a:latin typeface="Calibri" panose="020F0502020204030204" pitchFamily="34" charset="0"/>
                        </a:rPr>
                        <a:t>758 945  </a:t>
                      </a:r>
                    </a:p>
                  </a:txBody>
                  <a:tcPr marL="6903" marR="6903" marT="690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412946"/>
                  </a:ext>
                </a:extLst>
              </a:tr>
            </a:tbl>
          </a:graphicData>
        </a:graphic>
      </p:graphicFrame>
      <p:graphicFrame>
        <p:nvGraphicFramePr>
          <p:cNvPr id="15" name="Tableau 14">
            <a:extLst>
              <a:ext uri="{FF2B5EF4-FFF2-40B4-BE49-F238E27FC236}">
                <a16:creationId xmlns:a16="http://schemas.microsoft.com/office/drawing/2014/main" id="{7BB8B931-55C6-8A04-67AF-988EA1FA649A}"/>
              </a:ext>
            </a:extLst>
          </p:cNvPr>
          <p:cNvGraphicFramePr>
            <a:graphicFrameLocks noGrp="1"/>
          </p:cNvGraphicFramePr>
          <p:nvPr>
            <p:extLst>
              <p:ext uri="{D42A27DB-BD31-4B8C-83A1-F6EECF244321}">
                <p14:modId xmlns:p14="http://schemas.microsoft.com/office/powerpoint/2010/main" val="1725425580"/>
              </p:ext>
            </p:extLst>
          </p:nvPr>
        </p:nvGraphicFramePr>
        <p:xfrm>
          <a:off x="4761094" y="5403851"/>
          <a:ext cx="4195016" cy="952500"/>
        </p:xfrm>
        <a:graphic>
          <a:graphicData uri="http://schemas.openxmlformats.org/drawingml/2006/table">
            <a:tbl>
              <a:tblPr/>
              <a:tblGrid>
                <a:gridCol w="2435816">
                  <a:extLst>
                    <a:ext uri="{9D8B030D-6E8A-4147-A177-3AD203B41FA5}">
                      <a16:colId xmlns:a16="http://schemas.microsoft.com/office/drawing/2014/main" val="1841428354"/>
                    </a:ext>
                  </a:extLst>
                </a:gridCol>
                <a:gridCol w="1759200">
                  <a:extLst>
                    <a:ext uri="{9D8B030D-6E8A-4147-A177-3AD203B41FA5}">
                      <a16:colId xmlns:a16="http://schemas.microsoft.com/office/drawing/2014/main" val="440812097"/>
                    </a:ext>
                  </a:extLst>
                </a:gridCol>
              </a:tblGrid>
              <a:tr h="158219">
                <a:tc gridSpan="2">
                  <a:txBody>
                    <a:bodyPr/>
                    <a:lstStyle/>
                    <a:p>
                      <a:pPr algn="ctr" fontAlgn="b"/>
                      <a:r>
                        <a:rPr lang="fr-FR" sz="1200" b="1" i="0" u="none" strike="noStrike">
                          <a:solidFill>
                            <a:srgbClr val="000000"/>
                          </a:solidFill>
                          <a:effectLst/>
                          <a:latin typeface="Calibri" panose="020F0502020204030204" pitchFamily="34" charset="0"/>
                        </a:rPr>
                        <a:t>EPN &amp; 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fr-FR"/>
                    </a:p>
                  </a:txBody>
                  <a:tcPr/>
                </a:tc>
                <a:extLst>
                  <a:ext uri="{0D108BD9-81ED-4DB2-BD59-A6C34878D82A}">
                    <a16:rowId xmlns:a16="http://schemas.microsoft.com/office/drawing/2014/main" val="3510911200"/>
                  </a:ext>
                </a:extLst>
              </a:tr>
              <a:tr h="180795">
                <a:tc>
                  <a:txBody>
                    <a:bodyPr/>
                    <a:lstStyle/>
                    <a:p>
                      <a:pPr algn="l" fontAlgn="b"/>
                      <a:r>
                        <a:rPr lang="fr-FR" sz="1200" b="1" i="0" u="none" strike="noStrike" dirty="0">
                          <a:solidFill>
                            <a:srgbClr val="000000"/>
                          </a:solidFill>
                          <a:effectLst/>
                          <a:latin typeface="Calibri" panose="020F0502020204030204" pitchFamily="34" charset="0"/>
                        </a:rPr>
                        <a:t>NOMBRE TOTAL PROJETS DEPOSES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1200" b="1" i="0" u="none" strike="noStrike">
                          <a:solidFill>
                            <a:srgbClr val="000000"/>
                          </a:solidFill>
                          <a:effectLst/>
                          <a:latin typeface="Calibri" panose="020F0502020204030204" pitchFamily="34" charset="0"/>
                        </a:rPr>
                        <a:t>59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1548847"/>
                  </a:ext>
                </a:extLst>
              </a:tr>
              <a:tr h="180795">
                <a:tc>
                  <a:txBody>
                    <a:bodyPr/>
                    <a:lstStyle/>
                    <a:p>
                      <a:pPr algn="l" fontAlgn="b"/>
                      <a:r>
                        <a:rPr lang="fr-FR" sz="1200" b="1" i="0" u="none" strike="noStrike">
                          <a:solidFill>
                            <a:srgbClr val="000000"/>
                          </a:solidFill>
                          <a:effectLst/>
                          <a:latin typeface="Calibri" panose="020F0502020204030204" pitchFamily="34" charset="0"/>
                        </a:rPr>
                        <a:t>MONTANT TOTAL PROJETS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FR" sz="1200" b="1" i="0" u="none" strike="noStrike">
                          <a:solidFill>
                            <a:srgbClr val="000000"/>
                          </a:solidFill>
                          <a:effectLst/>
                          <a:latin typeface="Calibri" panose="020F0502020204030204" pitchFamily="34" charset="0"/>
                        </a:rPr>
                        <a:t>3 367 297 €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089804"/>
                  </a:ext>
                </a:extLst>
              </a:tr>
              <a:tr h="352640">
                <a:tc>
                  <a:txBody>
                    <a:bodyPr/>
                    <a:lstStyle/>
                    <a:p>
                      <a:pPr algn="l" fontAlgn="b"/>
                      <a:r>
                        <a:rPr lang="fr-FR" sz="1200" b="1" i="0" u="none" strike="noStrike" dirty="0">
                          <a:solidFill>
                            <a:srgbClr val="000000"/>
                          </a:solidFill>
                          <a:effectLst/>
                          <a:latin typeface="Calibri" panose="020F0502020204030204" pitchFamily="34" charset="0"/>
                        </a:rPr>
                        <a:t>MONTANT TOTAL DEMANDES SUBVENTIONS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200" b="1" i="0" u="none" strike="noStrike" dirty="0">
                          <a:solidFill>
                            <a:srgbClr val="000000"/>
                          </a:solidFill>
                          <a:effectLst/>
                          <a:latin typeface="Calibri" panose="020F0502020204030204" pitchFamily="34" charset="0"/>
                        </a:rPr>
                        <a:t>1 861 336 €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329466"/>
                  </a:ext>
                </a:extLst>
              </a:tr>
            </a:tbl>
          </a:graphicData>
        </a:graphic>
      </p:graphicFrame>
    </p:spTree>
    <p:extLst>
      <p:ext uri="{BB962C8B-B14F-4D97-AF65-F5344CB8AC3E}">
        <p14:creationId xmlns:p14="http://schemas.microsoft.com/office/powerpoint/2010/main" val="380695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F74FFF64-7FE3-522B-06FF-64781349F10C}"/>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C98CB462-344C-033F-5381-EF55DF83D02C}"/>
              </a:ext>
            </a:extLst>
          </p:cNvPr>
          <p:cNvSpPr>
            <a:spLocks noGrp="1"/>
          </p:cNvSpPr>
          <p:nvPr>
            <p:ph type="sldNum" sz="quarter" idx="12"/>
          </p:nvPr>
        </p:nvSpPr>
        <p:spPr/>
        <p:txBody>
          <a:bodyPr/>
          <a:lstStyle/>
          <a:p>
            <a:fld id="{8F6DB5E8-7A72-4DDA-BC72-383771CAD5F3}" type="slidenum">
              <a:rPr lang="fr-FR" smtClean="0"/>
              <a:t>7</a:t>
            </a:fld>
            <a:endParaRPr lang="fr-FR"/>
          </a:p>
        </p:txBody>
      </p:sp>
      <p:sp>
        <p:nvSpPr>
          <p:cNvPr id="4" name="Espace réservé du texte 3">
            <a:extLst>
              <a:ext uri="{FF2B5EF4-FFF2-40B4-BE49-F238E27FC236}">
                <a16:creationId xmlns:a16="http://schemas.microsoft.com/office/drawing/2014/main" id="{BF8E5824-8EC6-2496-6495-1437D78C667D}"/>
              </a:ext>
            </a:extLst>
          </p:cNvPr>
          <p:cNvSpPr>
            <a:spLocks noGrp="1"/>
          </p:cNvSpPr>
          <p:nvPr>
            <p:ph type="body" sz="quarter" idx="10"/>
          </p:nvPr>
        </p:nvSpPr>
        <p:spPr/>
        <p:txBody>
          <a:bodyPr/>
          <a:lstStyle/>
          <a:p>
            <a:pPr marL="0" indent="0" algn="ctr">
              <a:buNone/>
            </a:pPr>
            <a:r>
              <a:rPr lang="fr-FR" sz="2000" dirty="0">
                <a:latin typeface="Arial" panose="020B0604020202020204" pitchFamily="34" charset="0"/>
                <a:cs typeface="Arial" panose="020B0604020202020204" pitchFamily="34" charset="0"/>
              </a:rPr>
              <a:t>Projet déposé par PEPITE BFC sur le </a:t>
            </a:r>
            <a:r>
              <a:rPr lang="fr-FR" sz="2000">
                <a:latin typeface="Arial" panose="020B0604020202020204" pitchFamily="34" charset="0"/>
                <a:cs typeface="Arial" panose="020B0604020202020204" pitchFamily="34" charset="0"/>
              </a:rPr>
              <a:t>dispositif « Vie étudiante »</a:t>
            </a:r>
            <a:endParaRPr lang="fr-FR" sz="2000" dirty="0"/>
          </a:p>
        </p:txBody>
      </p:sp>
      <p:sp>
        <p:nvSpPr>
          <p:cNvPr id="5" name="Espace réservé du texte 4">
            <a:extLst>
              <a:ext uri="{FF2B5EF4-FFF2-40B4-BE49-F238E27FC236}">
                <a16:creationId xmlns:a16="http://schemas.microsoft.com/office/drawing/2014/main" id="{C7E89687-8DFE-3C1E-1F24-96293B680BB0}"/>
              </a:ext>
            </a:extLst>
          </p:cNvPr>
          <p:cNvSpPr>
            <a:spLocks noGrp="1"/>
          </p:cNvSpPr>
          <p:nvPr>
            <p:ph type="body" sz="quarter" idx="16"/>
          </p:nvPr>
        </p:nvSpPr>
        <p:spPr>
          <a:xfrm>
            <a:off x="115943" y="713516"/>
            <a:ext cx="8852336" cy="365125"/>
          </a:xfrm>
        </p:spPr>
        <p:txBody>
          <a:bodyPr/>
          <a:lstStyle/>
          <a:p>
            <a:pPr algn="ctr"/>
            <a:r>
              <a:rPr lang="fr-FR" sz="1800" i="1" dirty="0">
                <a:effectLst/>
                <a:latin typeface="Arial" panose="020B0604020202020204" pitchFamily="34" charset="0"/>
                <a:ea typeface="Calibri" panose="020F0502020204030204" pitchFamily="34" charset="0"/>
                <a:cs typeface="Arial" panose="020B0604020202020204" pitchFamily="34" charset="0"/>
              </a:rPr>
              <a:t>Pépite BFC – Acculturation à l’entrepreneuriat et à l’innovation des étudiants</a:t>
            </a:r>
          </a:p>
          <a:p>
            <a:endParaRPr lang="fr-FR" dirty="0"/>
          </a:p>
        </p:txBody>
      </p:sp>
      <p:sp>
        <p:nvSpPr>
          <p:cNvPr id="6" name="Espace réservé du texte 5">
            <a:extLst>
              <a:ext uri="{FF2B5EF4-FFF2-40B4-BE49-F238E27FC236}">
                <a16:creationId xmlns:a16="http://schemas.microsoft.com/office/drawing/2014/main" id="{0904A19F-3A62-895D-7325-46DA3884FF48}"/>
              </a:ext>
            </a:extLst>
          </p:cNvPr>
          <p:cNvSpPr>
            <a:spLocks noGrp="1"/>
          </p:cNvSpPr>
          <p:nvPr>
            <p:ph type="body" sz="quarter" idx="17"/>
          </p:nvPr>
        </p:nvSpPr>
        <p:spPr>
          <a:xfrm>
            <a:off x="150207" y="1078641"/>
            <a:ext cx="8843585" cy="5277710"/>
          </a:xfrm>
        </p:spPr>
        <p:txBody>
          <a:bodyPr/>
          <a:lstStyle/>
          <a:p>
            <a:pPr algn="just">
              <a:lnSpc>
                <a:spcPct val="100000"/>
              </a:lnSpc>
              <a:spcBef>
                <a:spcPts val="600"/>
              </a:spcBef>
              <a:spcAft>
                <a:spcPts val="600"/>
              </a:spcAft>
            </a:pPr>
            <a:r>
              <a:rPr lang="fr-FR" sz="1200" b="1" u="sng" dirty="0">
                <a:effectLst/>
                <a:latin typeface="Arial" panose="020B0604020202020204" pitchFamily="34" charset="0"/>
                <a:ea typeface="Calibri" panose="020F0502020204030204" pitchFamily="34" charset="0"/>
                <a:cs typeface="Arial" panose="020B0604020202020204" pitchFamily="34" charset="0"/>
              </a:rPr>
              <a:t>Référente du projet : </a:t>
            </a:r>
            <a:r>
              <a:rPr lang="fr-FR" sz="1200" dirty="0">
                <a:effectLst/>
                <a:latin typeface="Arial" panose="020B0604020202020204" pitchFamily="34" charset="0"/>
                <a:ea typeface="Calibri" panose="020F0502020204030204" pitchFamily="34" charset="0"/>
                <a:cs typeface="Arial" panose="020B0604020202020204" pitchFamily="34" charset="0"/>
              </a:rPr>
              <a:t>Pascale BRENET, VP entrepreneuriat et innovation UBFC</a:t>
            </a:r>
          </a:p>
          <a:p>
            <a:pPr algn="just">
              <a:lnSpc>
                <a:spcPct val="100000"/>
              </a:lnSpc>
              <a:spcBef>
                <a:spcPts val="600"/>
              </a:spcBef>
              <a:spcAft>
                <a:spcPts val="600"/>
              </a:spcAft>
            </a:pPr>
            <a:r>
              <a:rPr lang="fr-FR" sz="1200" b="1" u="sng" dirty="0">
                <a:effectLst/>
                <a:latin typeface="Arial" panose="020B0604020202020204" pitchFamily="34" charset="0"/>
                <a:ea typeface="Calibri" panose="020F0502020204030204" pitchFamily="34" charset="0"/>
                <a:cs typeface="Arial" panose="020B0604020202020204" pitchFamily="34" charset="0"/>
              </a:rPr>
              <a:t>Coût total du projet :</a:t>
            </a:r>
            <a:r>
              <a:rPr lang="fr-FR" sz="1200" dirty="0">
                <a:effectLst/>
                <a:latin typeface="Arial" panose="020B0604020202020204" pitchFamily="34" charset="0"/>
                <a:ea typeface="Calibri" panose="020F0502020204030204" pitchFamily="34" charset="0"/>
                <a:cs typeface="Arial" panose="020B0604020202020204" pitchFamily="34" charset="0"/>
              </a:rPr>
              <a:t> 69 000 €</a:t>
            </a:r>
          </a:p>
          <a:p>
            <a:pPr algn="just">
              <a:lnSpc>
                <a:spcPct val="100000"/>
              </a:lnSpc>
              <a:spcBef>
                <a:spcPts val="600"/>
              </a:spcBef>
              <a:spcAft>
                <a:spcPts val="600"/>
              </a:spcAft>
            </a:pPr>
            <a:r>
              <a:rPr lang="fr-FR" sz="1200" b="1" u="sng" dirty="0">
                <a:effectLst/>
                <a:latin typeface="Arial" panose="020B0604020202020204" pitchFamily="34" charset="0"/>
                <a:ea typeface="Calibri" panose="020F0502020204030204" pitchFamily="34" charset="0"/>
                <a:cs typeface="Arial" panose="020B0604020202020204" pitchFamily="34" charset="0"/>
              </a:rPr>
              <a:t>Montant demandé à la Région BFC :</a:t>
            </a:r>
            <a:r>
              <a:rPr lang="fr-FR" sz="1200" dirty="0">
                <a:effectLst/>
                <a:latin typeface="Arial" panose="020B0604020202020204" pitchFamily="34" charset="0"/>
                <a:ea typeface="Calibri" panose="020F0502020204030204" pitchFamily="34" charset="0"/>
                <a:cs typeface="Arial" panose="020B0604020202020204" pitchFamily="34" charset="0"/>
              </a:rPr>
              <a:t> 50 000 € </a:t>
            </a:r>
          </a:p>
          <a:p>
            <a:pPr algn="just">
              <a:lnSpc>
                <a:spcPct val="100000"/>
              </a:lnSpc>
              <a:spcBef>
                <a:spcPts val="600"/>
              </a:spcBef>
              <a:spcAft>
                <a:spcPts val="600"/>
              </a:spcAft>
            </a:pPr>
            <a:r>
              <a:rPr lang="fr-FR" sz="1200" b="1" u="sng" dirty="0">
                <a:effectLst/>
                <a:latin typeface="Arial" panose="020B0604020202020204" pitchFamily="34" charset="0"/>
                <a:ea typeface="Calibri" panose="020F0502020204030204" pitchFamily="34" charset="0"/>
                <a:cs typeface="Arial" panose="020B0604020202020204" pitchFamily="34" charset="0"/>
              </a:rPr>
              <a:t>Résumé :</a:t>
            </a:r>
            <a:endParaRPr lang="fr-FR" sz="1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spcAft>
                <a:spcPts val="600"/>
              </a:spcAft>
            </a:pPr>
            <a:r>
              <a:rPr lang="fr-FR" sz="1200" dirty="0">
                <a:effectLst/>
                <a:latin typeface="Arial" panose="020B0604020202020204" pitchFamily="34" charset="0"/>
                <a:ea typeface="Calibri" panose="020F0502020204030204" pitchFamily="34" charset="0"/>
                <a:cs typeface="Arial" panose="020B0604020202020204" pitchFamily="34" charset="0"/>
              </a:rPr>
              <a:t>Ce projet vise à renforcer l’acculturation à l’entrepreneuriat et à l’innovation des étudiants et à faciliter leur engagement dans une dynamique entrepreneuriale, avec une double finalité : favoriser l’émergence d’une grande variété de projets dans une perspective de développement territorial ; doter les étudiants de compétences entrepreneuriales utiles à leur insertion professionnelle car de plus en plus recherchées par les entreprises. </a:t>
            </a:r>
          </a:p>
          <a:p>
            <a:pPr algn="just">
              <a:lnSpc>
                <a:spcPct val="107000"/>
              </a:lnSpc>
              <a:spcBef>
                <a:spcPts val="600"/>
              </a:spcBef>
              <a:spcAft>
                <a:spcPts val="600"/>
              </a:spcAft>
            </a:pPr>
            <a:r>
              <a:rPr lang="fr-FR" sz="1200" dirty="0">
                <a:effectLst/>
                <a:latin typeface="Arial" panose="020B0604020202020204" pitchFamily="34" charset="0"/>
                <a:ea typeface="Calibri" panose="020F0502020204030204" pitchFamily="34" charset="0"/>
                <a:cs typeface="Arial" panose="020B0604020202020204" pitchFamily="34" charset="0"/>
              </a:rPr>
              <a:t>Le projet s’inscrit dans la stratégie d’UBFC et dans le déploiement régional du plan national « Esprit d’Entreprendre ». Il comporte quatre nouvelles</a:t>
            </a:r>
            <a:r>
              <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actions qui s’inscrivent dans deux axes :</a:t>
            </a:r>
            <a:r>
              <a:rPr lang="fr-FR" sz="12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Bef>
                <a:spcPts val="600"/>
              </a:spcBef>
              <a:spcAft>
                <a:spcPts val="600"/>
              </a:spcAft>
            </a:pPr>
            <a:r>
              <a:rPr lang="fr-FR" sz="12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Axe 1 - Dynamique entrepreneuriale dans les campus</a:t>
            </a:r>
            <a:endParaRPr lang="fr-FR" sz="1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spcAft>
                <a:spcPts val="600"/>
              </a:spcAft>
            </a:pPr>
            <a:r>
              <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Il s’agit de s’intégrer à la vie des campus en s’adressant à tous les étudiants et en les incitant à participer à la dynamique entrepreneuriale à travers un concours d’idées, des actions de sensibilisation en lien avec les associations étudiantes ainsi que des challenges inter-établissements sous forme de hackathons organisés au plus près des campus sur l’ensemble du territoire régional.</a:t>
            </a:r>
            <a:endParaRPr lang="fr-FR" sz="1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spcAft>
                <a:spcPts val="600"/>
              </a:spcAft>
            </a:pPr>
            <a:r>
              <a:rPr lang="fr-FR" sz="1200" dirty="0">
                <a:effectLst/>
                <a:latin typeface="Arial" panose="020B0604020202020204" pitchFamily="34" charset="0"/>
                <a:ea typeface="Calibri" panose="020F0502020204030204" pitchFamily="34" charset="0"/>
                <a:cs typeface="Arial" panose="020B0604020202020204" pitchFamily="34" charset="0"/>
              </a:rPr>
              <a:t> </a:t>
            </a:r>
            <a:r>
              <a:rPr lang="fr-FR" sz="12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Axe 2 - Soutien, animation et mise en visibilité de la communauté des étudiants entrepreneurs</a:t>
            </a:r>
            <a:endParaRPr lang="fr-F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600"/>
              </a:spcBef>
              <a:spcAft>
                <a:spcPts val="600"/>
              </a:spcAft>
            </a:pPr>
            <a:r>
              <a:rPr lang="fr-FR" sz="1200" dirty="0">
                <a:effectLst/>
                <a:latin typeface="Arial" panose="020B0604020202020204" pitchFamily="34" charset="0"/>
                <a:ea typeface="Calibri" panose="020F0502020204030204" pitchFamily="34" charset="0"/>
                <a:cs typeface="Arial" panose="020B0604020202020204" pitchFamily="34" charset="0"/>
              </a:rPr>
              <a:t>Il s’agit d’animer la communauté des étudiants entrepreneurs à travers un évènement de réseautage annuel et de soutenir financièrement ceux qui portent un projet à potentiel de création de valeur, dans le cadre d’une substitution de stage.</a:t>
            </a:r>
          </a:p>
          <a:p>
            <a:endParaRPr lang="fr-FR"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581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753CBB1-93AE-4573-A1A6-F1D1B982ACC5}"/>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017AEB47-E585-4DFD-9168-47683FBB6DE0}"/>
              </a:ext>
            </a:extLst>
          </p:cNvPr>
          <p:cNvSpPr>
            <a:spLocks noGrp="1"/>
          </p:cNvSpPr>
          <p:nvPr>
            <p:ph type="sldNum" sz="quarter" idx="12"/>
          </p:nvPr>
        </p:nvSpPr>
        <p:spPr/>
        <p:txBody>
          <a:bodyPr/>
          <a:lstStyle/>
          <a:p>
            <a:fld id="{8F6DB5E8-7A72-4DDA-BC72-383771CAD5F3}" type="slidenum">
              <a:rPr lang="fr-FR" smtClean="0"/>
              <a:t>8</a:t>
            </a:fld>
            <a:endParaRPr lang="fr-FR"/>
          </a:p>
        </p:txBody>
      </p:sp>
      <p:sp>
        <p:nvSpPr>
          <p:cNvPr id="12" name="Espace réservé du texte 11">
            <a:extLst>
              <a:ext uri="{FF2B5EF4-FFF2-40B4-BE49-F238E27FC236}">
                <a16:creationId xmlns:a16="http://schemas.microsoft.com/office/drawing/2014/main" id="{FE9E2935-0F86-4AF6-B63B-508B315D2893}"/>
              </a:ext>
            </a:extLst>
          </p:cNvPr>
          <p:cNvSpPr>
            <a:spLocks noGrp="1"/>
          </p:cNvSpPr>
          <p:nvPr>
            <p:ph type="body" sz="quarter" idx="10"/>
          </p:nvPr>
        </p:nvSpPr>
        <p:spPr>
          <a:xfrm>
            <a:off x="145832" y="717894"/>
            <a:ext cx="8852336" cy="912089"/>
          </a:xfrm>
        </p:spPr>
        <p:txBody>
          <a:bodyPr/>
          <a:lstStyle/>
          <a:p>
            <a:pPr marL="0" indent="0" algn="ctr">
              <a:buNone/>
            </a:pPr>
            <a:r>
              <a:rPr lang="fr-FR" sz="2400" b="1" dirty="0">
                <a:latin typeface="Arial" panose="020B0604020202020204" pitchFamily="34" charset="0"/>
                <a:cs typeface="Arial" panose="020B0604020202020204" pitchFamily="34" charset="0"/>
              </a:rPr>
              <a:t>Résultats des deux sous-commissions « Vie étudiante » et « Equipements pédagogiques et numériques »</a:t>
            </a:r>
          </a:p>
        </p:txBody>
      </p:sp>
      <p:sp>
        <p:nvSpPr>
          <p:cNvPr id="14" name="Espace réservé du texte 13">
            <a:extLst>
              <a:ext uri="{FF2B5EF4-FFF2-40B4-BE49-F238E27FC236}">
                <a16:creationId xmlns:a16="http://schemas.microsoft.com/office/drawing/2014/main" id="{B72DD9F6-22AA-4AD7-BFF8-592F13E549D3}"/>
              </a:ext>
            </a:extLst>
          </p:cNvPr>
          <p:cNvSpPr>
            <a:spLocks noGrp="1"/>
          </p:cNvSpPr>
          <p:nvPr>
            <p:ph type="body" sz="quarter" idx="17"/>
          </p:nvPr>
        </p:nvSpPr>
        <p:spPr>
          <a:xfrm>
            <a:off x="124694" y="2441601"/>
            <a:ext cx="8843585" cy="1974798"/>
          </a:xfrm>
        </p:spPr>
        <p:txBody>
          <a:bodyPr/>
          <a:lstStyle/>
          <a:p>
            <a:pPr marL="285750" indent="-285750" algn="just">
              <a:buFontTx/>
              <a:buChar char="-"/>
            </a:pPr>
            <a:r>
              <a:rPr lang="fr-FR" sz="2000" dirty="0">
                <a:latin typeface="Arial" panose="020B0604020202020204" pitchFamily="34" charset="0"/>
                <a:cs typeface="Arial" panose="020B0604020202020204" pitchFamily="34" charset="0"/>
              </a:rPr>
              <a:t>Le tableau présenté en </a:t>
            </a:r>
            <a:r>
              <a:rPr lang="fr-FR" sz="2000" b="1" dirty="0">
                <a:latin typeface="Arial" panose="020B0604020202020204" pitchFamily="34" charset="0"/>
                <a:cs typeface="Arial" panose="020B0604020202020204" pitchFamily="34" charset="0"/>
              </a:rPr>
              <a:t>Annexe 1 </a:t>
            </a:r>
            <a:r>
              <a:rPr lang="fr-FR" sz="2000" dirty="0">
                <a:latin typeface="Arial" panose="020B0604020202020204" pitchFamily="34" charset="0"/>
                <a:cs typeface="Arial" panose="020B0604020202020204" pitchFamily="34" charset="0"/>
              </a:rPr>
              <a:t>reprend l’intégralité des projets déposés sur les dispositifs « Vie étudiante » et « Equipements pédagogiques et numériques » ainsi que les avis rendus par les membres de chaque sous-commission </a:t>
            </a:r>
          </a:p>
          <a:p>
            <a:pPr marL="285750" indent="-285750" algn="just">
              <a:buFontTx/>
              <a:buChar char="-"/>
            </a:pPr>
            <a:r>
              <a:rPr lang="fr-FR" sz="2000" dirty="0">
                <a:latin typeface="Arial" panose="020B0604020202020204" pitchFamily="34" charset="0"/>
                <a:cs typeface="Arial" panose="020B0604020202020204" pitchFamily="34" charset="0"/>
              </a:rPr>
              <a:t>Ce tableau sera transmis à la Région Bourgogne-Franche-Comté dès validation par le Conseil Académique </a:t>
            </a:r>
          </a:p>
        </p:txBody>
      </p:sp>
    </p:spTree>
    <p:extLst>
      <p:ext uri="{BB962C8B-B14F-4D97-AF65-F5344CB8AC3E}">
        <p14:creationId xmlns:p14="http://schemas.microsoft.com/office/powerpoint/2010/main" val="36006994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7" id="{699CAC7B-75DA-4C3A-9DA7-AC4CB926F694}" vid="{4FDF22A2-D48A-427D-AC73-28E05988E83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MODELE_DiaporamaUBFC_formatstandard</Template>
  <TotalTime>871</TotalTime>
  <Words>1485</Words>
  <Application>Microsoft Office PowerPoint</Application>
  <PresentationFormat>Affichage à l'écran (4:3)</PresentationFormat>
  <Paragraphs>218</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Verdana</vt:lpstr>
      <vt:lpstr>Verdana Pro</vt:lpstr>
      <vt:lpstr>Verdana Pro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Solène LE CAPITAINE</dc:creator>
  <cp:lastModifiedBy>Solène LE CAPITAINE</cp:lastModifiedBy>
  <cp:revision>18</cp:revision>
  <dcterms:created xsi:type="dcterms:W3CDTF">2022-03-24T07:11:41Z</dcterms:created>
  <dcterms:modified xsi:type="dcterms:W3CDTF">2023-03-28T10:27:35Z</dcterms:modified>
</cp:coreProperties>
</file>