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0" r:id="rId2"/>
    <p:sldId id="542" r:id="rId3"/>
    <p:sldId id="552" r:id="rId4"/>
    <p:sldId id="553" r:id="rId5"/>
    <p:sldId id="550" r:id="rId6"/>
    <p:sldId id="555" r:id="rId7"/>
    <p:sldId id="556" r:id="rId8"/>
    <p:sldId id="547" r:id="rId9"/>
    <p:sldId id="554" r:id="rId10"/>
    <p:sldId id="551" r:id="rId11"/>
    <p:sldId id="558" r:id="rId12"/>
    <p:sldId id="559" r:id="rId13"/>
    <p:sldId id="560" r:id="rId14"/>
    <p:sldId id="561" r:id="rId15"/>
    <p:sldId id="562" r:id="rId16"/>
    <p:sldId id="563" r:id="rId17"/>
    <p:sldId id="564" r:id="rId18"/>
    <p:sldId id="56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112" d="100"/>
          <a:sy n="112" d="100"/>
        </p:scale>
        <p:origin x="154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172.28.26.103\FormationEtInsertionProfessionnelle\8_Doctorat%20ubfc\Coll&#232;ge%20doctoral\Rapports%20d'activit&#233;%20annuels\EDs\2019-2020\Grilles%20indicateurs%20ED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172.28.26.103\FormationEtInsertionProfessionnelle\8_Doctorat%20ubfc\Communication-Evenements\JRD\JRD%202019\Enqu&#234;te\graph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172.28.26.103\FormationEtInsertionProfessionnelle\8_Doctorat%20ubfc\Coll&#232;ge%20doctoral\Rapports%20d'activit&#233;%20annuels\EDs\2019-2020\Grilles%20indicateurs%20ED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72.28.26.103\FormationEtInsertionProfessionnelle\8_Doctorat%20ubfc\Coll&#232;ge%20doctoral\Rapports%20d'activit&#233;%20annuels\EDs\2019-2020\Grilles%20indicateurs%20ED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72.28.26.103\FormationEtInsertionProfessionnelle\8_Doctorat%20ubfc\Communication-Evenements\JRD\JRD%202019\Enqu&#234;te\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172.28.26.103\FormationEtInsertionProfessionnelle\8_Doctorat%20ubfc\Communication-Evenements\JRD\JRD%202019\Enqu&#234;te\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Nombre</a:t>
            </a:r>
            <a:r>
              <a:rPr lang="fr-FR" baseline="0"/>
              <a:t> d'inscrits par niveau</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90A-4184-84E8-F5387E88070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90A-4184-84E8-F5387E88070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90A-4184-84E8-F5387E88070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90A-4184-84E8-F5387E88070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90A-4184-84E8-F5387E88070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90A-4184-84E8-F5387E88070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90A-4184-84E8-F5387E88070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'[Grilles indicateurs EDs.xlsx]graphs'!$A$19:$A$25</c:f>
              <c:strCache>
                <c:ptCount val="7"/>
                <c:pt idx="0">
                  <c:v>En 1ère année</c:v>
                </c:pt>
                <c:pt idx="1">
                  <c:v>En 2ème année</c:v>
                </c:pt>
                <c:pt idx="2">
                  <c:v>En 3ème année</c:v>
                </c:pt>
                <c:pt idx="3">
                  <c:v>En 4ème année</c:v>
                </c:pt>
                <c:pt idx="4">
                  <c:v>En 5ème année</c:v>
                </c:pt>
                <c:pt idx="5">
                  <c:v>En 6ème année</c:v>
                </c:pt>
                <c:pt idx="6">
                  <c:v>Au-delà de la 6ème année</c:v>
                </c:pt>
              </c:strCache>
            </c:strRef>
          </c:cat>
          <c:val>
            <c:numRef>
              <c:f>'[Grilles indicateurs EDs.xlsx]graphs'!$B$19:$B$25</c:f>
              <c:numCache>
                <c:formatCode>General</c:formatCode>
                <c:ptCount val="7"/>
                <c:pt idx="0">
                  <c:v>412</c:v>
                </c:pt>
                <c:pt idx="1">
                  <c:v>402</c:v>
                </c:pt>
                <c:pt idx="2">
                  <c:v>387</c:v>
                </c:pt>
                <c:pt idx="3">
                  <c:v>285</c:v>
                </c:pt>
                <c:pt idx="4">
                  <c:v>110</c:v>
                </c:pt>
                <c:pt idx="5">
                  <c:v>61</c:v>
                </c:pt>
                <c:pt idx="6">
                  <c:v>38</c:v>
                </c:pt>
              </c:numCache>
            </c:numRef>
          </c:val>
          <c:extLst>
            <c:ext xmlns:c16="http://schemas.microsoft.com/office/drawing/2014/chart" uri="{C3380CC4-5D6E-409C-BE32-E72D297353CC}">
              <c16:uniqueId val="{0000000E-990A-4184-84E8-F5387E88070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Appréhensions en début de doctorat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1"/>
            </a:solidFill>
            <a:ln>
              <a:noFill/>
            </a:ln>
            <a:effectLst/>
          </c:spPr>
          <c:invertIfNegative val="0"/>
          <c:cat>
            <c:strRef>
              <c:f>Feuil1!$A$1:$A$9</c:f>
              <c:strCache>
                <c:ptCount val="9"/>
                <c:pt idx="0">
                  <c:v>Accueil au labo</c:v>
                </c:pt>
                <c:pt idx="1">
                  <c:v>Relations avec les collègues du labo</c:v>
                </c:pt>
                <c:pt idx="2">
                  <c:v>Encadrement et relation avec le DT</c:v>
                </c:pt>
                <c:pt idx="3">
                  <c:v>Bien-être durant la thèse</c:v>
                </c:pt>
                <c:pt idx="4">
                  <c:v>Conciliation vie privée et vie de doctorant</c:v>
                </c:pt>
                <c:pt idx="5">
                  <c:v>Rédaction du manuscrit de thèse</c:v>
                </c:pt>
                <c:pt idx="6">
                  <c:v>Respect de la durée de référence de la thèse</c:v>
                </c:pt>
                <c:pt idx="7">
                  <c:v>Poursuite de carrière</c:v>
                </c:pt>
                <c:pt idx="8">
                  <c:v>Formalités administratives</c:v>
                </c:pt>
              </c:strCache>
            </c:strRef>
          </c:cat>
          <c:val>
            <c:numRef>
              <c:f>Feuil1!$B$1:$B$9</c:f>
              <c:numCache>
                <c:formatCode>0%</c:formatCode>
                <c:ptCount val="9"/>
                <c:pt idx="0">
                  <c:v>0.15</c:v>
                </c:pt>
                <c:pt idx="1">
                  <c:v>0.22</c:v>
                </c:pt>
                <c:pt idx="2">
                  <c:v>0.25</c:v>
                </c:pt>
                <c:pt idx="3">
                  <c:v>0.25</c:v>
                </c:pt>
                <c:pt idx="4">
                  <c:v>0.36</c:v>
                </c:pt>
                <c:pt idx="5">
                  <c:v>0.37</c:v>
                </c:pt>
                <c:pt idx="6">
                  <c:v>0.4</c:v>
                </c:pt>
                <c:pt idx="7">
                  <c:v>0.43</c:v>
                </c:pt>
                <c:pt idx="8">
                  <c:v>0.52</c:v>
                </c:pt>
              </c:numCache>
            </c:numRef>
          </c:val>
          <c:extLst>
            <c:ext xmlns:c16="http://schemas.microsoft.com/office/drawing/2014/chart" uri="{C3380CC4-5D6E-409C-BE32-E72D297353CC}">
              <c16:uniqueId val="{00000000-D206-4FDF-8A84-5F156EE35404}"/>
            </c:ext>
          </c:extLst>
        </c:ser>
        <c:dLbls>
          <c:showLegendKey val="0"/>
          <c:showVal val="0"/>
          <c:showCatName val="0"/>
          <c:showSerName val="0"/>
          <c:showPercent val="0"/>
          <c:showBubbleSize val="0"/>
        </c:dLbls>
        <c:gapWidth val="182"/>
        <c:axId val="1912333663"/>
        <c:axId val="1912334079"/>
      </c:barChart>
      <c:catAx>
        <c:axId val="1912333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12334079"/>
        <c:crosses val="autoZero"/>
        <c:auto val="1"/>
        <c:lblAlgn val="ctr"/>
        <c:lblOffset val="100"/>
        <c:noMultiLvlLbl val="0"/>
      </c:catAx>
      <c:valAx>
        <c:axId val="191233407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123336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Durée</a:t>
            </a:r>
            <a:r>
              <a:rPr lang="fr-FR" baseline="0"/>
              <a:t> moyenne des thèses soutenues en 2019 par ED</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637715295"/>
        <c:axId val="637724031"/>
      </c:barChart>
      <c:catAx>
        <c:axId val="637715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37724031"/>
        <c:crosses val="autoZero"/>
        <c:auto val="1"/>
        <c:lblAlgn val="ctr"/>
        <c:lblOffset val="100"/>
        <c:noMultiLvlLbl val="0"/>
      </c:catAx>
      <c:valAx>
        <c:axId val="637724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377152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Durée</a:t>
            </a:r>
            <a:r>
              <a:rPr lang="fr-FR" baseline="0"/>
              <a:t> moyenne des thèses soutenues en 2019 par ED</a:t>
            </a:r>
            <a:endParaRPr lang="fr-FR"/>
          </a:p>
        </c:rich>
      </c:tx>
      <c:layout>
        <c:manualLayout>
          <c:xMode val="edge"/>
          <c:yMode val="edge"/>
          <c:x val="0.15670122484689414"/>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'[Grilles indicateurs EDs.xlsx]graphs'!$A$2:$A$7</c:f>
              <c:strCache>
                <c:ptCount val="6"/>
                <c:pt idx="0">
                  <c:v>CP</c:v>
                </c:pt>
                <c:pt idx="1">
                  <c:v>DGEP</c:v>
                </c:pt>
                <c:pt idx="2">
                  <c:v>ES</c:v>
                </c:pt>
                <c:pt idx="3">
                  <c:v>LECLA</c:v>
                </c:pt>
                <c:pt idx="4">
                  <c:v>SEPT</c:v>
                </c:pt>
                <c:pt idx="5">
                  <c:v>SPIM</c:v>
                </c:pt>
              </c:strCache>
            </c:strRef>
          </c:cat>
          <c:val>
            <c:numRef>
              <c:f>'[Grilles indicateurs EDs.xlsx]graphs'!$B$2:$B$7</c:f>
              <c:numCache>
                <c:formatCode>General</c:formatCode>
                <c:ptCount val="6"/>
                <c:pt idx="0">
                  <c:v>41</c:v>
                </c:pt>
                <c:pt idx="1">
                  <c:v>64</c:v>
                </c:pt>
                <c:pt idx="2">
                  <c:v>41</c:v>
                </c:pt>
                <c:pt idx="3">
                  <c:v>60</c:v>
                </c:pt>
                <c:pt idx="4">
                  <c:v>68</c:v>
                </c:pt>
                <c:pt idx="5">
                  <c:v>42</c:v>
                </c:pt>
              </c:numCache>
            </c:numRef>
          </c:val>
          <c:extLst>
            <c:ext xmlns:c16="http://schemas.microsoft.com/office/drawing/2014/chart" uri="{C3380CC4-5D6E-409C-BE32-E72D297353CC}">
              <c16:uniqueId val="{00000000-F0D3-4A1E-A27C-465FF1A9E83D}"/>
            </c:ext>
          </c:extLst>
        </c:ser>
        <c:dLbls>
          <c:showLegendKey val="0"/>
          <c:showVal val="0"/>
          <c:showCatName val="0"/>
          <c:showSerName val="0"/>
          <c:showPercent val="0"/>
          <c:showBubbleSize val="0"/>
        </c:dLbls>
        <c:gapWidth val="219"/>
        <c:overlap val="-27"/>
        <c:axId val="637715295"/>
        <c:axId val="637724031"/>
      </c:barChart>
      <c:catAx>
        <c:axId val="637715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37724031"/>
        <c:crosses val="autoZero"/>
        <c:auto val="1"/>
        <c:lblAlgn val="ctr"/>
        <c:lblOffset val="100"/>
        <c:noMultiLvlLbl val="0"/>
      </c:catAx>
      <c:valAx>
        <c:axId val="637724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377152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Pourquoi une thèse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1"/>
            </a:solidFill>
            <a:ln>
              <a:noFill/>
            </a:ln>
            <a:effectLst/>
          </c:spPr>
          <c:invertIfNegative val="0"/>
          <c:cat>
            <c:strRef>
              <c:f>[graphs.xlsx]Feuil1!$A$83:$A$89</c:f>
              <c:strCache>
                <c:ptCount val="7"/>
                <c:pt idx="0">
                  <c:v>Pour acquérir une ouverture internationale</c:v>
                </c:pt>
                <c:pt idx="1">
                  <c:v>Pour devenir un citpyen éclairé et être capable de transmettre des connaissances</c:v>
                </c:pt>
                <c:pt idx="2">
                  <c:v>Pour contribuer à l'accroissement des connaissances</c:v>
                </c:pt>
                <c:pt idx="3">
                  <c:v>Pour obtenir le grade de docteur</c:v>
                </c:pt>
                <c:pt idx="4">
                  <c:v>Pour accéder aux métiers de la recherche</c:v>
                </c:pt>
                <c:pt idx="5">
                  <c:v>Pour acquérir une expertise de haut niveau dans le domaine de recherche </c:v>
                </c:pt>
                <c:pt idx="6">
                  <c:v>Par goût pour la recherche et le sujet de thèse</c:v>
                </c:pt>
              </c:strCache>
            </c:strRef>
          </c:cat>
          <c:val>
            <c:numRef>
              <c:f>[graphs.xlsx]Feuil1!$B$83:$B$89</c:f>
              <c:numCache>
                <c:formatCode>0%</c:formatCode>
                <c:ptCount val="7"/>
                <c:pt idx="0">
                  <c:v>0.33</c:v>
                </c:pt>
                <c:pt idx="1">
                  <c:v>0.41</c:v>
                </c:pt>
                <c:pt idx="2">
                  <c:v>0.56000000000000005</c:v>
                </c:pt>
                <c:pt idx="3">
                  <c:v>0.6</c:v>
                </c:pt>
                <c:pt idx="4">
                  <c:v>0.6</c:v>
                </c:pt>
                <c:pt idx="5">
                  <c:v>0.68</c:v>
                </c:pt>
                <c:pt idx="6">
                  <c:v>0.77</c:v>
                </c:pt>
              </c:numCache>
            </c:numRef>
          </c:val>
          <c:extLst>
            <c:ext xmlns:c16="http://schemas.microsoft.com/office/drawing/2014/chart" uri="{C3380CC4-5D6E-409C-BE32-E72D297353CC}">
              <c16:uniqueId val="{00000000-973D-41C5-BBF8-1D8217B05FA1}"/>
            </c:ext>
          </c:extLst>
        </c:ser>
        <c:dLbls>
          <c:showLegendKey val="0"/>
          <c:showVal val="0"/>
          <c:showCatName val="0"/>
          <c:showSerName val="0"/>
          <c:showPercent val="0"/>
          <c:showBubbleSize val="0"/>
        </c:dLbls>
        <c:gapWidth val="182"/>
        <c:axId val="1370776064"/>
        <c:axId val="1370778144"/>
      </c:barChart>
      <c:catAx>
        <c:axId val="1370776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70778144"/>
        <c:crosses val="autoZero"/>
        <c:auto val="1"/>
        <c:lblAlgn val="ctr"/>
        <c:lblOffset val="100"/>
        <c:noMultiLvlLbl val="0"/>
      </c:catAx>
      <c:valAx>
        <c:axId val="13707781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70776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Pourquoi une</a:t>
            </a:r>
            <a:r>
              <a:rPr lang="fr-FR" baseline="0"/>
              <a:t> thèse à UBFC ?</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1"/>
            </a:solidFill>
            <a:ln>
              <a:noFill/>
            </a:ln>
            <a:effectLst/>
          </c:spPr>
          <c:invertIfNegative val="0"/>
          <c:cat>
            <c:strRef>
              <c:f>[graphs.xlsx]Feuil1!$A$100:$A$103</c:f>
              <c:strCache>
                <c:ptCount val="4"/>
                <c:pt idx="0">
                  <c:v>Attraction pour la Région Bourgogne-Franche-Comté</c:v>
                </c:pt>
                <c:pt idx="1">
                  <c:v>Souhait d'être dirigé par un encadrant en particulier, qui exerce à UBFC</c:v>
                </c:pt>
                <c:pt idx="2">
                  <c:v>Origines et ancrage régionaux</c:v>
                </c:pt>
                <c:pt idx="3">
                  <c:v>Intérêt pour une unité de recherche UBFC</c:v>
                </c:pt>
              </c:strCache>
            </c:strRef>
          </c:cat>
          <c:val>
            <c:numRef>
              <c:f>[graphs.xlsx]Feuil1!$B$100:$B$103</c:f>
              <c:numCache>
                <c:formatCode>0%</c:formatCode>
                <c:ptCount val="4"/>
                <c:pt idx="0">
                  <c:v>0.12</c:v>
                </c:pt>
                <c:pt idx="1">
                  <c:v>0.35</c:v>
                </c:pt>
                <c:pt idx="2">
                  <c:v>0.44</c:v>
                </c:pt>
                <c:pt idx="3">
                  <c:v>0.66</c:v>
                </c:pt>
              </c:numCache>
            </c:numRef>
          </c:val>
          <c:extLst>
            <c:ext xmlns:c16="http://schemas.microsoft.com/office/drawing/2014/chart" uri="{C3380CC4-5D6E-409C-BE32-E72D297353CC}">
              <c16:uniqueId val="{00000000-641F-447B-A679-01992CC79BE9}"/>
            </c:ext>
          </c:extLst>
        </c:ser>
        <c:dLbls>
          <c:showLegendKey val="0"/>
          <c:showVal val="0"/>
          <c:showCatName val="0"/>
          <c:showSerName val="0"/>
          <c:showPercent val="0"/>
          <c:showBubbleSize val="0"/>
        </c:dLbls>
        <c:gapWidth val="182"/>
        <c:axId val="1370785216"/>
        <c:axId val="1370782304"/>
      </c:barChart>
      <c:catAx>
        <c:axId val="1370785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70782304"/>
        <c:crosses val="autoZero"/>
        <c:auto val="1"/>
        <c:lblAlgn val="ctr"/>
        <c:lblOffset val="100"/>
        <c:noMultiLvlLbl val="0"/>
      </c:catAx>
      <c:valAx>
        <c:axId val="13707823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70785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Inscription sur le portail ADUM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52AF-49A6-80E0-0CB5ACA410D4}"/>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52AF-49A6-80E0-0CB5ACA410D4}"/>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52AF-49A6-80E0-0CB5ACA410D4}"/>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52AF-49A6-80E0-0CB5ACA410D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Feuil1!$A$34:$A$37</c:f>
              <c:strCache>
                <c:ptCount val="4"/>
                <c:pt idx="0">
                  <c:v>Très facile</c:v>
                </c:pt>
                <c:pt idx="1">
                  <c:v>Facile</c:v>
                </c:pt>
                <c:pt idx="2">
                  <c:v>Moyennement facile</c:v>
                </c:pt>
                <c:pt idx="3">
                  <c:v>Pas facile du tout</c:v>
                </c:pt>
              </c:strCache>
            </c:strRef>
          </c:cat>
          <c:val>
            <c:numRef>
              <c:f>Feuil1!$B$34:$B$37</c:f>
              <c:numCache>
                <c:formatCode>0%</c:formatCode>
                <c:ptCount val="4"/>
                <c:pt idx="0">
                  <c:v>0.1</c:v>
                </c:pt>
                <c:pt idx="1">
                  <c:v>0.36</c:v>
                </c:pt>
                <c:pt idx="2">
                  <c:v>0.39</c:v>
                </c:pt>
                <c:pt idx="3">
                  <c:v>0.15</c:v>
                </c:pt>
              </c:numCache>
            </c:numRef>
          </c:val>
          <c:extLst>
            <c:ext xmlns:c16="http://schemas.microsoft.com/office/drawing/2014/chart" uri="{C3380CC4-5D6E-409C-BE32-E72D297353CC}">
              <c16:uniqueId val="{00000008-52AF-49A6-80E0-0CB5ACA410D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Outils consultés pour s'informer sur le doctorat</a:t>
            </a:r>
            <a:r>
              <a:rPr lang="fr-FR" baseline="0"/>
              <a:t> à UBFC</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1"/>
            </a:solidFill>
            <a:ln>
              <a:noFill/>
            </a:ln>
            <a:effectLst/>
          </c:spPr>
          <c:invertIfNegative val="0"/>
          <c:cat>
            <c:strRef>
              <c:f>Feuil1!$A$67:$A$73</c:f>
              <c:strCache>
                <c:ptCount val="7"/>
                <c:pt idx="0">
                  <c:v>D'autres sources</c:v>
                </c:pt>
                <c:pt idx="1">
                  <c:v>Le Guide du doctorant UBFC</c:v>
                </c:pt>
                <c:pt idx="2">
                  <c:v>Le site de l'établissement de préparation de la thèse</c:v>
                </c:pt>
                <c:pt idx="3">
                  <c:v>Le site du Collège doctoral</c:v>
                </c:pt>
                <c:pt idx="4">
                  <c:v>Le site de l'unité de recherche</c:v>
                </c:pt>
                <c:pt idx="5">
                  <c:v>Le site d'UBFC</c:v>
                </c:pt>
                <c:pt idx="6">
                  <c:v>Le site de l'école doctorale</c:v>
                </c:pt>
              </c:strCache>
            </c:strRef>
          </c:cat>
          <c:val>
            <c:numRef>
              <c:f>Feuil1!$B$67:$B$73</c:f>
              <c:numCache>
                <c:formatCode>0%</c:formatCode>
                <c:ptCount val="7"/>
                <c:pt idx="0">
                  <c:v>0.28999999999999998</c:v>
                </c:pt>
                <c:pt idx="1">
                  <c:v>0.28999999999999998</c:v>
                </c:pt>
                <c:pt idx="2">
                  <c:v>0.33</c:v>
                </c:pt>
                <c:pt idx="3">
                  <c:v>0.43</c:v>
                </c:pt>
                <c:pt idx="4">
                  <c:v>0.44</c:v>
                </c:pt>
                <c:pt idx="5">
                  <c:v>0.49</c:v>
                </c:pt>
                <c:pt idx="6">
                  <c:v>0.71</c:v>
                </c:pt>
              </c:numCache>
            </c:numRef>
          </c:val>
          <c:extLst>
            <c:ext xmlns:c16="http://schemas.microsoft.com/office/drawing/2014/chart" uri="{C3380CC4-5D6E-409C-BE32-E72D297353CC}">
              <c16:uniqueId val="{00000000-B329-48F2-B401-FB27ED72E558}"/>
            </c:ext>
          </c:extLst>
        </c:ser>
        <c:dLbls>
          <c:showLegendKey val="0"/>
          <c:showVal val="0"/>
          <c:showCatName val="0"/>
          <c:showSerName val="0"/>
          <c:showPercent val="0"/>
          <c:showBubbleSize val="0"/>
        </c:dLbls>
        <c:gapWidth val="182"/>
        <c:axId val="1915616799"/>
        <c:axId val="1915608895"/>
      </c:barChart>
      <c:catAx>
        <c:axId val="19156167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15608895"/>
        <c:crosses val="autoZero"/>
        <c:auto val="1"/>
        <c:lblAlgn val="ctr"/>
        <c:lblOffset val="100"/>
        <c:noMultiLvlLbl val="0"/>
      </c:catAx>
      <c:valAx>
        <c:axId val="191560889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156167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Outils consultés pour</a:t>
            </a:r>
            <a:r>
              <a:rPr lang="fr-FR" baseline="0"/>
              <a:t> mener à bien l'inscription</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1"/>
            </a:solidFill>
            <a:ln>
              <a:noFill/>
            </a:ln>
            <a:effectLst/>
          </c:spPr>
          <c:invertIfNegative val="0"/>
          <c:cat>
            <c:strRef>
              <c:f>Feuil1!$A$51:$A$54</c:f>
              <c:strCache>
                <c:ptCount val="4"/>
                <c:pt idx="0">
                  <c:v>La rubrique "Rentrée universitaire" du site du Collège doctoral</c:v>
                </c:pt>
                <c:pt idx="1">
                  <c:v>Le secrétariat de l'école doctorale</c:v>
                </c:pt>
                <c:pt idx="2">
                  <c:v>La procédure d'inscription</c:v>
                </c:pt>
                <c:pt idx="3">
                  <c:v>Le tutoriel ADUM</c:v>
                </c:pt>
              </c:strCache>
            </c:strRef>
          </c:cat>
          <c:val>
            <c:numRef>
              <c:f>Feuil1!$B$51:$B$54</c:f>
              <c:numCache>
                <c:formatCode>0%</c:formatCode>
                <c:ptCount val="4"/>
                <c:pt idx="0">
                  <c:v>0.31</c:v>
                </c:pt>
                <c:pt idx="1">
                  <c:v>0.56999999999999995</c:v>
                </c:pt>
                <c:pt idx="2">
                  <c:v>0.74</c:v>
                </c:pt>
                <c:pt idx="3">
                  <c:v>0.75</c:v>
                </c:pt>
              </c:numCache>
            </c:numRef>
          </c:val>
          <c:extLst>
            <c:ext xmlns:c16="http://schemas.microsoft.com/office/drawing/2014/chart" uri="{C3380CC4-5D6E-409C-BE32-E72D297353CC}">
              <c16:uniqueId val="{00000000-8212-43EB-A513-AC1F734BE6F5}"/>
            </c:ext>
          </c:extLst>
        </c:ser>
        <c:dLbls>
          <c:showLegendKey val="0"/>
          <c:showVal val="0"/>
          <c:showCatName val="0"/>
          <c:showSerName val="0"/>
          <c:showPercent val="0"/>
          <c:showBubbleSize val="0"/>
        </c:dLbls>
        <c:gapWidth val="182"/>
        <c:axId val="1912330335"/>
        <c:axId val="1912326175"/>
      </c:barChart>
      <c:catAx>
        <c:axId val="19123303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12326175"/>
        <c:crosses val="autoZero"/>
        <c:auto val="1"/>
        <c:lblAlgn val="ctr"/>
        <c:lblOffset val="100"/>
        <c:noMultiLvlLbl val="0"/>
      </c:catAx>
      <c:valAx>
        <c:axId val="191232617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123303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Rôles du directeur de thèse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1"/>
            </a:solidFill>
            <a:ln>
              <a:noFill/>
            </a:ln>
            <a:effectLst/>
          </c:spPr>
          <c:invertIfNegative val="0"/>
          <c:cat>
            <c:strRef>
              <c:f>Feuil1!$A$17:$A$23</c:f>
              <c:strCache>
                <c:ptCount val="7"/>
                <c:pt idx="0">
                  <c:v>Aider à préparer le devenir professionnel</c:v>
                </c:pt>
                <c:pt idx="1">
                  <c:v>Veiller à l'utilisation de méthodes fiables</c:v>
                </c:pt>
                <c:pt idx="2">
                  <c:v>Encourager, rassurer si nécessaire</c:v>
                </c:pt>
                <c:pt idx="3">
                  <c:v>Encourager à publier ou présenter les travaux</c:v>
                </c:pt>
                <c:pt idx="4">
                  <c:v>Aider à construire le projet de recherche</c:v>
                </c:pt>
                <c:pt idx="5">
                  <c:v>Donner des orientations scientifiques </c:v>
                </c:pt>
                <c:pt idx="6">
                  <c:v>Faire des retours constructifs, aider à progresser</c:v>
                </c:pt>
              </c:strCache>
            </c:strRef>
          </c:cat>
          <c:val>
            <c:numRef>
              <c:f>Feuil1!$B$17:$B$23</c:f>
              <c:numCache>
                <c:formatCode>0%</c:formatCode>
                <c:ptCount val="7"/>
                <c:pt idx="0">
                  <c:v>0.46</c:v>
                </c:pt>
                <c:pt idx="1">
                  <c:v>0.61</c:v>
                </c:pt>
                <c:pt idx="2">
                  <c:v>0.63</c:v>
                </c:pt>
                <c:pt idx="3">
                  <c:v>0.69</c:v>
                </c:pt>
                <c:pt idx="4">
                  <c:v>0.82</c:v>
                </c:pt>
                <c:pt idx="5">
                  <c:v>0.86</c:v>
                </c:pt>
                <c:pt idx="6">
                  <c:v>0.89</c:v>
                </c:pt>
              </c:numCache>
            </c:numRef>
          </c:val>
          <c:extLst>
            <c:ext xmlns:c16="http://schemas.microsoft.com/office/drawing/2014/chart" uri="{C3380CC4-5D6E-409C-BE32-E72D297353CC}">
              <c16:uniqueId val="{00000000-A953-473D-96E2-56175DA77841}"/>
            </c:ext>
          </c:extLst>
        </c:ser>
        <c:dLbls>
          <c:showLegendKey val="0"/>
          <c:showVal val="0"/>
          <c:showCatName val="0"/>
          <c:showSerName val="0"/>
          <c:showPercent val="0"/>
          <c:showBubbleSize val="0"/>
        </c:dLbls>
        <c:gapWidth val="182"/>
        <c:axId val="1915603487"/>
        <c:axId val="1915597663"/>
      </c:barChart>
      <c:catAx>
        <c:axId val="19156034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15597663"/>
        <c:crosses val="autoZero"/>
        <c:auto val="1"/>
        <c:lblAlgn val="ctr"/>
        <c:lblOffset val="100"/>
        <c:noMultiLvlLbl val="0"/>
      </c:catAx>
      <c:valAx>
        <c:axId val="191559766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156034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191E6-29B8-4EBA-9F9D-B4929518C2BF}" type="datetimeFigureOut">
              <a:rPr lang="fr-FR" smtClean="0"/>
              <a:t>23/06/2020</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5DA13-0810-4735-8AF2-6ED664DD48B1}" type="slidenum">
              <a:rPr lang="fr-FR" smtClean="0"/>
              <a:t>‹N°›</a:t>
            </a:fld>
            <a:endParaRPr lang="fr-FR"/>
          </a:p>
        </p:txBody>
      </p:sp>
    </p:spTree>
    <p:extLst>
      <p:ext uri="{BB962C8B-B14F-4D97-AF65-F5344CB8AC3E}">
        <p14:creationId xmlns:p14="http://schemas.microsoft.com/office/powerpoint/2010/main" val="224062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684AB23-F874-DD4B-AF9A-3467A87C290C}" type="slidenum">
              <a:rPr lang="fr-FR" smtClean="0"/>
              <a:t>2</a:t>
            </a:fld>
            <a:endParaRPr lang="fr-FR"/>
          </a:p>
        </p:txBody>
      </p:sp>
    </p:spTree>
    <p:extLst>
      <p:ext uri="{BB962C8B-B14F-4D97-AF65-F5344CB8AC3E}">
        <p14:creationId xmlns:p14="http://schemas.microsoft.com/office/powerpoint/2010/main" val="1934732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684AB23-F874-DD4B-AF9A-3467A87C290C}" type="slidenum">
              <a:rPr lang="fr-FR" smtClean="0"/>
              <a:t>11</a:t>
            </a:fld>
            <a:endParaRPr lang="fr-FR"/>
          </a:p>
        </p:txBody>
      </p:sp>
    </p:spTree>
    <p:extLst>
      <p:ext uri="{BB962C8B-B14F-4D97-AF65-F5344CB8AC3E}">
        <p14:creationId xmlns:p14="http://schemas.microsoft.com/office/powerpoint/2010/main" val="2643491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684AB23-F874-DD4B-AF9A-3467A87C290C}" type="slidenum">
              <a:rPr lang="fr-FR" smtClean="0"/>
              <a:t>12</a:t>
            </a:fld>
            <a:endParaRPr lang="fr-FR"/>
          </a:p>
        </p:txBody>
      </p:sp>
    </p:spTree>
    <p:extLst>
      <p:ext uri="{BB962C8B-B14F-4D97-AF65-F5344CB8AC3E}">
        <p14:creationId xmlns:p14="http://schemas.microsoft.com/office/powerpoint/2010/main" val="1104383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684AB23-F874-DD4B-AF9A-3467A87C290C}" type="slidenum">
              <a:rPr lang="fr-FR" smtClean="0"/>
              <a:t>13</a:t>
            </a:fld>
            <a:endParaRPr lang="fr-FR"/>
          </a:p>
        </p:txBody>
      </p:sp>
    </p:spTree>
    <p:extLst>
      <p:ext uri="{BB962C8B-B14F-4D97-AF65-F5344CB8AC3E}">
        <p14:creationId xmlns:p14="http://schemas.microsoft.com/office/powerpoint/2010/main" val="373863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684AB23-F874-DD4B-AF9A-3467A87C290C}" type="slidenum">
              <a:rPr lang="fr-FR" smtClean="0"/>
              <a:t>14</a:t>
            </a:fld>
            <a:endParaRPr lang="fr-FR"/>
          </a:p>
        </p:txBody>
      </p:sp>
    </p:spTree>
    <p:extLst>
      <p:ext uri="{BB962C8B-B14F-4D97-AF65-F5344CB8AC3E}">
        <p14:creationId xmlns:p14="http://schemas.microsoft.com/office/powerpoint/2010/main" val="3366051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684AB23-F874-DD4B-AF9A-3467A87C290C}" type="slidenum">
              <a:rPr lang="fr-FR" smtClean="0"/>
              <a:t>15</a:t>
            </a:fld>
            <a:endParaRPr lang="fr-FR"/>
          </a:p>
        </p:txBody>
      </p:sp>
    </p:spTree>
    <p:extLst>
      <p:ext uri="{BB962C8B-B14F-4D97-AF65-F5344CB8AC3E}">
        <p14:creationId xmlns:p14="http://schemas.microsoft.com/office/powerpoint/2010/main" val="2348493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684AB23-F874-DD4B-AF9A-3467A87C290C}" type="slidenum">
              <a:rPr lang="fr-FR" smtClean="0"/>
              <a:t>16</a:t>
            </a:fld>
            <a:endParaRPr lang="fr-FR"/>
          </a:p>
        </p:txBody>
      </p:sp>
    </p:spTree>
    <p:extLst>
      <p:ext uri="{BB962C8B-B14F-4D97-AF65-F5344CB8AC3E}">
        <p14:creationId xmlns:p14="http://schemas.microsoft.com/office/powerpoint/2010/main" val="2288546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684AB23-F874-DD4B-AF9A-3467A87C290C}" type="slidenum">
              <a:rPr lang="fr-FR" smtClean="0"/>
              <a:t>17</a:t>
            </a:fld>
            <a:endParaRPr lang="fr-FR"/>
          </a:p>
        </p:txBody>
      </p:sp>
    </p:spTree>
    <p:extLst>
      <p:ext uri="{BB962C8B-B14F-4D97-AF65-F5344CB8AC3E}">
        <p14:creationId xmlns:p14="http://schemas.microsoft.com/office/powerpoint/2010/main" val="1705243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684AB23-F874-DD4B-AF9A-3467A87C290C}" type="slidenum">
              <a:rPr lang="fr-FR" smtClean="0"/>
              <a:t>18</a:t>
            </a:fld>
            <a:endParaRPr lang="fr-FR"/>
          </a:p>
        </p:txBody>
      </p:sp>
    </p:spTree>
    <p:extLst>
      <p:ext uri="{BB962C8B-B14F-4D97-AF65-F5344CB8AC3E}">
        <p14:creationId xmlns:p14="http://schemas.microsoft.com/office/powerpoint/2010/main" val="347875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684AB23-F874-DD4B-AF9A-3467A87C290C}" type="slidenum">
              <a:rPr lang="fr-FR" smtClean="0"/>
              <a:t>3</a:t>
            </a:fld>
            <a:endParaRPr lang="fr-FR"/>
          </a:p>
        </p:txBody>
      </p:sp>
    </p:spTree>
    <p:extLst>
      <p:ext uri="{BB962C8B-B14F-4D97-AF65-F5344CB8AC3E}">
        <p14:creationId xmlns:p14="http://schemas.microsoft.com/office/powerpoint/2010/main" val="2110099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684AB23-F874-DD4B-AF9A-3467A87C290C}" type="slidenum">
              <a:rPr lang="fr-FR" smtClean="0"/>
              <a:t>4</a:t>
            </a:fld>
            <a:endParaRPr lang="fr-FR"/>
          </a:p>
        </p:txBody>
      </p:sp>
    </p:spTree>
    <p:extLst>
      <p:ext uri="{BB962C8B-B14F-4D97-AF65-F5344CB8AC3E}">
        <p14:creationId xmlns:p14="http://schemas.microsoft.com/office/powerpoint/2010/main" val="442407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684AB23-F874-DD4B-AF9A-3467A87C290C}" type="slidenum">
              <a:rPr lang="fr-FR" smtClean="0"/>
              <a:t>5</a:t>
            </a:fld>
            <a:endParaRPr lang="fr-FR"/>
          </a:p>
        </p:txBody>
      </p:sp>
    </p:spTree>
    <p:extLst>
      <p:ext uri="{BB962C8B-B14F-4D97-AF65-F5344CB8AC3E}">
        <p14:creationId xmlns:p14="http://schemas.microsoft.com/office/powerpoint/2010/main" val="1894455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684AB23-F874-DD4B-AF9A-3467A87C290C}" type="slidenum">
              <a:rPr lang="fr-FR" smtClean="0"/>
              <a:t>6</a:t>
            </a:fld>
            <a:endParaRPr lang="fr-FR"/>
          </a:p>
        </p:txBody>
      </p:sp>
    </p:spTree>
    <p:extLst>
      <p:ext uri="{BB962C8B-B14F-4D97-AF65-F5344CB8AC3E}">
        <p14:creationId xmlns:p14="http://schemas.microsoft.com/office/powerpoint/2010/main" val="44429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684AB23-F874-DD4B-AF9A-3467A87C290C}" type="slidenum">
              <a:rPr lang="fr-FR" smtClean="0"/>
              <a:t>7</a:t>
            </a:fld>
            <a:endParaRPr lang="fr-FR"/>
          </a:p>
        </p:txBody>
      </p:sp>
    </p:spTree>
    <p:extLst>
      <p:ext uri="{BB962C8B-B14F-4D97-AF65-F5344CB8AC3E}">
        <p14:creationId xmlns:p14="http://schemas.microsoft.com/office/powerpoint/2010/main" val="400300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684AB23-F874-DD4B-AF9A-3467A87C290C}" type="slidenum">
              <a:rPr lang="fr-FR" smtClean="0"/>
              <a:t>8</a:t>
            </a:fld>
            <a:endParaRPr lang="fr-FR"/>
          </a:p>
        </p:txBody>
      </p:sp>
    </p:spTree>
    <p:extLst>
      <p:ext uri="{BB962C8B-B14F-4D97-AF65-F5344CB8AC3E}">
        <p14:creationId xmlns:p14="http://schemas.microsoft.com/office/powerpoint/2010/main" val="2570015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684AB23-F874-DD4B-AF9A-3467A87C290C}" type="slidenum">
              <a:rPr lang="fr-FR" smtClean="0"/>
              <a:t>9</a:t>
            </a:fld>
            <a:endParaRPr lang="fr-FR"/>
          </a:p>
        </p:txBody>
      </p:sp>
    </p:spTree>
    <p:extLst>
      <p:ext uri="{BB962C8B-B14F-4D97-AF65-F5344CB8AC3E}">
        <p14:creationId xmlns:p14="http://schemas.microsoft.com/office/powerpoint/2010/main" val="2781663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684AB23-F874-DD4B-AF9A-3467A87C290C}" type="slidenum">
              <a:rPr lang="fr-FR" smtClean="0"/>
              <a:t>10</a:t>
            </a:fld>
            <a:endParaRPr lang="fr-FR"/>
          </a:p>
        </p:txBody>
      </p:sp>
    </p:spTree>
    <p:extLst>
      <p:ext uri="{BB962C8B-B14F-4D97-AF65-F5344CB8AC3E}">
        <p14:creationId xmlns:p14="http://schemas.microsoft.com/office/powerpoint/2010/main" val="789390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BFC - Page de gar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r-FR" dirty="0"/>
              <a:t>UNIVERSITÉ BOURGOGNE FRANCHE-COMTÉ</a:t>
            </a:r>
          </a:p>
        </p:txBody>
      </p:sp>
      <p:sp>
        <p:nvSpPr>
          <p:cNvPr id="6" name="Slide Number Placeholder 5"/>
          <p:cNvSpPr>
            <a:spLocks noGrp="1"/>
          </p:cNvSpPr>
          <p:nvPr>
            <p:ph type="sldNum" sz="quarter" idx="12"/>
          </p:nvPr>
        </p:nvSpPr>
        <p:spPr/>
        <p:txBody>
          <a:bodyPr/>
          <a:lstStyle/>
          <a:p>
            <a:fld id="{8F6DB5E8-7A72-4DDA-BC72-383771CAD5F3}" type="slidenum">
              <a:rPr lang="fr-FR" smtClean="0"/>
              <a:t>‹N°›</a:t>
            </a:fld>
            <a:endParaRPr lang="fr-FR"/>
          </a:p>
        </p:txBody>
      </p:sp>
      <p:sp>
        <p:nvSpPr>
          <p:cNvPr id="9" name="Espace réservé pour une image  9">
            <a:extLst>
              <a:ext uri="{FF2B5EF4-FFF2-40B4-BE49-F238E27FC236}">
                <a16:creationId xmlns:a16="http://schemas.microsoft.com/office/drawing/2014/main" id="{96AC5EBD-F80D-4334-BDFD-C9CD5AC826FD}"/>
              </a:ext>
            </a:extLst>
          </p:cNvPr>
          <p:cNvSpPr>
            <a:spLocks noGrp="1"/>
          </p:cNvSpPr>
          <p:nvPr>
            <p:ph type="pic" sz="quarter" idx="10" hasCustomPrompt="1"/>
          </p:nvPr>
        </p:nvSpPr>
        <p:spPr>
          <a:xfrm>
            <a:off x="186931" y="981080"/>
            <a:ext cx="4676017" cy="5070475"/>
          </a:xfrm>
          <a:prstGeom prst="rect">
            <a:avLst/>
          </a:prstGeom>
        </p:spPr>
        <p:txBody>
          <a:bodyPr anchor="ctr"/>
          <a:lstStyle>
            <a:lvl1pPr marL="0" indent="0" algn="ctr">
              <a:buNone/>
              <a:defRPr sz="1650">
                <a:latin typeface="Verdana" panose="020B0604030504040204" pitchFamily="34" charset="0"/>
                <a:ea typeface="Verdana" panose="020B0604030504040204" pitchFamily="34" charset="0"/>
                <a:cs typeface="Verdana" panose="020B0604030504040204" pitchFamily="34" charset="0"/>
              </a:defRPr>
            </a:lvl1pPr>
          </a:lstStyle>
          <a:p>
            <a:r>
              <a:rPr lang="fr-FR" dirty="0"/>
              <a:t>Illustration</a:t>
            </a:r>
          </a:p>
        </p:txBody>
      </p:sp>
      <p:cxnSp>
        <p:nvCxnSpPr>
          <p:cNvPr id="10" name="Connecteur droit 9">
            <a:extLst>
              <a:ext uri="{FF2B5EF4-FFF2-40B4-BE49-F238E27FC236}">
                <a16:creationId xmlns:a16="http://schemas.microsoft.com/office/drawing/2014/main" id="{5065C6AB-5CF9-422E-9ACA-6A1845257935}"/>
              </a:ext>
            </a:extLst>
          </p:cNvPr>
          <p:cNvCxnSpPr/>
          <p:nvPr userDrawn="1"/>
        </p:nvCxnSpPr>
        <p:spPr>
          <a:xfrm>
            <a:off x="5125078" y="981080"/>
            <a:ext cx="0" cy="5070475"/>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Espace réservé du texte 13">
            <a:extLst>
              <a:ext uri="{FF2B5EF4-FFF2-40B4-BE49-F238E27FC236}">
                <a16:creationId xmlns:a16="http://schemas.microsoft.com/office/drawing/2014/main" id="{6F8AE608-CD20-4215-8E6D-E1CB416B813B}"/>
              </a:ext>
            </a:extLst>
          </p:cNvPr>
          <p:cNvSpPr>
            <a:spLocks noGrp="1"/>
          </p:cNvSpPr>
          <p:nvPr>
            <p:ph type="body" sz="quarter" idx="13" hasCustomPrompt="1"/>
          </p:nvPr>
        </p:nvSpPr>
        <p:spPr>
          <a:xfrm>
            <a:off x="5261375" y="2384279"/>
            <a:ext cx="3554015" cy="1044723"/>
          </a:xfrm>
          <a:prstGeom prst="rect">
            <a:avLst/>
          </a:prstGeom>
        </p:spPr>
        <p:txBody>
          <a:bodyPr/>
          <a:lstStyle>
            <a:lvl1pPr marL="0" indent="0">
              <a:buNone/>
              <a:defRPr sz="2700" b="1">
                <a:latin typeface="Verdana Pro" panose="020B0604030504040204" pitchFamily="34" charset="0"/>
                <a:ea typeface="Verdana" panose="020B0604030504040204" pitchFamily="34" charset="0"/>
                <a:cs typeface="Verdana" panose="020B0604030504040204" pitchFamily="34" charset="0"/>
              </a:defRPr>
            </a:lvl1pPr>
          </a:lstStyle>
          <a:p>
            <a:pPr lvl="0"/>
            <a:r>
              <a:rPr lang="fr-FR" dirty="0"/>
              <a:t>Titre</a:t>
            </a:r>
          </a:p>
        </p:txBody>
      </p:sp>
      <p:sp>
        <p:nvSpPr>
          <p:cNvPr id="12" name="Espace réservé du texte 13">
            <a:extLst>
              <a:ext uri="{FF2B5EF4-FFF2-40B4-BE49-F238E27FC236}">
                <a16:creationId xmlns:a16="http://schemas.microsoft.com/office/drawing/2014/main" id="{D48E3F59-CF01-4CB4-BAA3-040FAC8DDBFB}"/>
              </a:ext>
            </a:extLst>
          </p:cNvPr>
          <p:cNvSpPr>
            <a:spLocks noGrp="1"/>
          </p:cNvSpPr>
          <p:nvPr>
            <p:ph type="body" sz="quarter" idx="14" hasCustomPrompt="1"/>
          </p:nvPr>
        </p:nvSpPr>
        <p:spPr>
          <a:xfrm>
            <a:off x="5261374" y="3478415"/>
            <a:ext cx="3554015" cy="1168400"/>
          </a:xfrm>
          <a:prstGeom prst="rect">
            <a:avLst/>
          </a:prstGeom>
        </p:spPr>
        <p:txBody>
          <a:bodyPr/>
          <a:lstStyle>
            <a:lvl1pPr marL="0" indent="0">
              <a:buNone/>
              <a:defRPr sz="2200" b="0">
                <a:solidFill>
                  <a:schemeClr val="tx1"/>
                </a:solidFill>
                <a:latin typeface="Verdana Pro Light" panose="020B0304030504040204" pitchFamily="34" charset="0"/>
                <a:ea typeface="Verdana" panose="020B0604030504040204" pitchFamily="34" charset="0"/>
                <a:cs typeface="Verdana" panose="020B0604030504040204" pitchFamily="34" charset="0"/>
              </a:defRPr>
            </a:lvl1pPr>
          </a:lstStyle>
          <a:p>
            <a:pPr lvl="0"/>
            <a:r>
              <a:rPr lang="fr-FR" dirty="0"/>
              <a:t>Sous-titre</a:t>
            </a:r>
          </a:p>
        </p:txBody>
      </p:sp>
      <p:sp>
        <p:nvSpPr>
          <p:cNvPr id="14" name="Espace réservé du texte 13">
            <a:extLst>
              <a:ext uri="{FF2B5EF4-FFF2-40B4-BE49-F238E27FC236}">
                <a16:creationId xmlns:a16="http://schemas.microsoft.com/office/drawing/2014/main" id="{C8F09938-A861-463E-908B-40BD34F50B44}"/>
              </a:ext>
            </a:extLst>
          </p:cNvPr>
          <p:cNvSpPr>
            <a:spLocks noGrp="1"/>
          </p:cNvSpPr>
          <p:nvPr>
            <p:ph type="body" sz="quarter" idx="15" hasCustomPrompt="1"/>
          </p:nvPr>
        </p:nvSpPr>
        <p:spPr>
          <a:xfrm>
            <a:off x="5261374" y="970018"/>
            <a:ext cx="3554015" cy="337490"/>
          </a:xfrm>
          <a:prstGeom prst="rect">
            <a:avLst/>
          </a:prstGeom>
        </p:spPr>
        <p:txBody>
          <a:bodyPr/>
          <a:lstStyle>
            <a:lvl1pPr marL="0" indent="0">
              <a:buNone/>
              <a:defRPr sz="1600" b="0">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Date</a:t>
            </a:r>
          </a:p>
        </p:txBody>
      </p:sp>
    </p:spTree>
    <p:extLst>
      <p:ext uri="{BB962C8B-B14F-4D97-AF65-F5344CB8AC3E}">
        <p14:creationId xmlns:p14="http://schemas.microsoft.com/office/powerpoint/2010/main" val="704557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95E3BC3C-76DF-BF4A-AF78-B67907224AB3}" type="datetime1">
              <a:rPr lang="fr-FR" smtClean="0"/>
              <a:t>23/06/2020</a:t>
            </a:fld>
            <a:endParaRPr lang="fr-FR"/>
          </a:p>
        </p:txBody>
      </p:sp>
      <p:sp>
        <p:nvSpPr>
          <p:cNvPr id="5" name="Espace réservé du pied de page 4"/>
          <p:cNvSpPr>
            <a:spLocks noGrp="1"/>
          </p:cNvSpPr>
          <p:nvPr>
            <p:ph type="ftr" sz="quarter" idx="11"/>
          </p:nvPr>
        </p:nvSpPr>
        <p:spPr/>
        <p:txBody>
          <a:bodyPr/>
          <a:lstStyle/>
          <a:p>
            <a:r>
              <a:rPr lang="fr-FR"/>
              <a:t>Bureau du Collège Doctoral 25/01/2018</a:t>
            </a:r>
          </a:p>
        </p:txBody>
      </p:sp>
      <p:sp>
        <p:nvSpPr>
          <p:cNvPr id="6" name="Espace réservé du numéro de diapositive 5"/>
          <p:cNvSpPr>
            <a:spLocks noGrp="1"/>
          </p:cNvSpPr>
          <p:nvPr>
            <p:ph type="sldNum" sz="quarter" idx="12"/>
          </p:nvPr>
        </p:nvSpPr>
        <p:spPr/>
        <p:txBody>
          <a:bodyPr/>
          <a:lstStyle/>
          <a:p>
            <a:fld id="{8A54B92B-69C8-4123-86DA-970E28ECFA25}" type="slidenum">
              <a:rPr lang="fr-FR" smtClean="0"/>
              <a:t>‹N°›</a:t>
            </a:fld>
            <a:endParaRPr lang="fr-FR"/>
          </a:p>
        </p:txBody>
      </p:sp>
    </p:spTree>
    <p:extLst>
      <p:ext uri="{BB962C8B-B14F-4D97-AF65-F5344CB8AC3E}">
        <p14:creationId xmlns:p14="http://schemas.microsoft.com/office/powerpoint/2010/main" val="157784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BFC - Sommaire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r-FR" dirty="0"/>
              <a:t>UNIVERSITÉ BOURGOGNE FRANCHE-COMTÉ</a:t>
            </a:r>
          </a:p>
        </p:txBody>
      </p:sp>
      <p:sp>
        <p:nvSpPr>
          <p:cNvPr id="6" name="Slide Number Placeholder 5"/>
          <p:cNvSpPr>
            <a:spLocks noGrp="1"/>
          </p:cNvSpPr>
          <p:nvPr>
            <p:ph type="sldNum" sz="quarter" idx="12"/>
          </p:nvPr>
        </p:nvSpPr>
        <p:spPr/>
        <p:txBody>
          <a:bodyPr/>
          <a:lstStyle/>
          <a:p>
            <a:fld id="{8F6DB5E8-7A72-4DDA-BC72-383771CAD5F3}" type="slidenum">
              <a:rPr lang="fr-FR" smtClean="0"/>
              <a:t>‹N°›</a:t>
            </a:fld>
            <a:endParaRPr lang="fr-FR"/>
          </a:p>
        </p:txBody>
      </p:sp>
      <p:sp>
        <p:nvSpPr>
          <p:cNvPr id="7" name="ZoneTexte 6">
            <a:extLst>
              <a:ext uri="{FF2B5EF4-FFF2-40B4-BE49-F238E27FC236}">
                <a16:creationId xmlns:a16="http://schemas.microsoft.com/office/drawing/2014/main" id="{BFD2456E-375A-4519-BEB0-8634E170C98A}"/>
              </a:ext>
            </a:extLst>
          </p:cNvPr>
          <p:cNvSpPr txBox="1"/>
          <p:nvPr userDrawn="1"/>
        </p:nvSpPr>
        <p:spPr>
          <a:xfrm>
            <a:off x="166688" y="408825"/>
            <a:ext cx="3086100" cy="438582"/>
          </a:xfrm>
          <a:prstGeom prst="rect">
            <a:avLst/>
          </a:prstGeom>
          <a:noFill/>
        </p:spPr>
        <p:txBody>
          <a:bodyPr wrap="square" rtlCol="0">
            <a:spAutoFit/>
          </a:bodyPr>
          <a:lstStyle/>
          <a:p>
            <a:r>
              <a:rPr lang="fr-FR" sz="2250" b="1" dirty="0">
                <a:latin typeface="Verdana" panose="020B0604030504040204" pitchFamily="34" charset="0"/>
                <a:ea typeface="Verdana" panose="020B0604030504040204" pitchFamily="34" charset="0"/>
                <a:cs typeface="Verdana" panose="020B0604030504040204" pitchFamily="34" charset="0"/>
              </a:rPr>
              <a:t>SOMMAIRE</a:t>
            </a:r>
          </a:p>
        </p:txBody>
      </p:sp>
      <p:sp>
        <p:nvSpPr>
          <p:cNvPr id="8" name="Espace réservé du texte 10">
            <a:extLst>
              <a:ext uri="{FF2B5EF4-FFF2-40B4-BE49-F238E27FC236}">
                <a16:creationId xmlns:a16="http://schemas.microsoft.com/office/drawing/2014/main" id="{C250C166-A40F-41E4-B0DD-405722EE24CF}"/>
              </a:ext>
            </a:extLst>
          </p:cNvPr>
          <p:cNvSpPr>
            <a:spLocks noGrp="1"/>
          </p:cNvSpPr>
          <p:nvPr>
            <p:ph type="body" sz="quarter" idx="10" hasCustomPrompt="1"/>
          </p:nvPr>
        </p:nvSpPr>
        <p:spPr>
          <a:xfrm>
            <a:off x="166688" y="1624016"/>
            <a:ext cx="3249216" cy="375703"/>
          </a:xfrm>
          <a:prstGeom prst="rect">
            <a:avLst/>
          </a:prstGeom>
        </p:spPr>
        <p:txBody>
          <a:bodyPr/>
          <a:lstStyle>
            <a:lvl2pPr marL="0" indent="0">
              <a:buNone/>
              <a:defRPr sz="1900">
                <a:latin typeface="Verdana" panose="020B0604030504040204" pitchFamily="34" charset="0"/>
                <a:ea typeface="Verdana" panose="020B0604030504040204" pitchFamily="34" charset="0"/>
                <a:cs typeface="Verdana" panose="020B0604030504040204" pitchFamily="34" charset="0"/>
              </a:defRPr>
            </a:lvl2pPr>
          </a:lstStyle>
          <a:p>
            <a:pPr lvl="1"/>
            <a:r>
              <a:rPr lang="fr-FR" dirty="0"/>
              <a:t>TITRE</a:t>
            </a:r>
          </a:p>
        </p:txBody>
      </p:sp>
      <p:sp>
        <p:nvSpPr>
          <p:cNvPr id="9" name="Espace réservé du texte 10">
            <a:extLst>
              <a:ext uri="{FF2B5EF4-FFF2-40B4-BE49-F238E27FC236}">
                <a16:creationId xmlns:a16="http://schemas.microsoft.com/office/drawing/2014/main" id="{AECAAF02-5901-48F7-8251-E4087087A24C}"/>
              </a:ext>
            </a:extLst>
          </p:cNvPr>
          <p:cNvSpPr>
            <a:spLocks noGrp="1"/>
          </p:cNvSpPr>
          <p:nvPr>
            <p:ph type="body" sz="quarter" idx="13" hasCustomPrompt="1"/>
          </p:nvPr>
        </p:nvSpPr>
        <p:spPr>
          <a:xfrm>
            <a:off x="166688" y="3788706"/>
            <a:ext cx="3249216" cy="375703"/>
          </a:xfrm>
          <a:prstGeom prst="rect">
            <a:avLst/>
          </a:prstGeom>
        </p:spPr>
        <p:txBody>
          <a:bodyPr/>
          <a:lstStyle>
            <a:lvl2pPr marL="0" indent="0">
              <a:buNone/>
              <a:defRPr sz="1900">
                <a:latin typeface="Verdana" panose="020B0604030504040204" pitchFamily="34" charset="0"/>
                <a:ea typeface="Verdana" panose="020B0604030504040204" pitchFamily="34" charset="0"/>
                <a:cs typeface="Verdana" panose="020B0604030504040204" pitchFamily="34" charset="0"/>
              </a:defRPr>
            </a:lvl2pPr>
          </a:lstStyle>
          <a:p>
            <a:pPr lvl="1"/>
            <a:r>
              <a:rPr lang="fr-FR" dirty="0"/>
              <a:t>TITRE</a:t>
            </a:r>
          </a:p>
        </p:txBody>
      </p:sp>
      <p:sp>
        <p:nvSpPr>
          <p:cNvPr id="10" name="Espace réservé du texte 18">
            <a:extLst>
              <a:ext uri="{FF2B5EF4-FFF2-40B4-BE49-F238E27FC236}">
                <a16:creationId xmlns:a16="http://schemas.microsoft.com/office/drawing/2014/main" id="{FC209C1E-7904-4033-9F4B-E9F741BD6A3F}"/>
              </a:ext>
            </a:extLst>
          </p:cNvPr>
          <p:cNvSpPr>
            <a:spLocks noGrp="1"/>
          </p:cNvSpPr>
          <p:nvPr>
            <p:ph type="body" sz="quarter" idx="16" hasCustomPrompt="1"/>
          </p:nvPr>
        </p:nvSpPr>
        <p:spPr>
          <a:xfrm>
            <a:off x="166688" y="2076450"/>
            <a:ext cx="3249216" cy="1239838"/>
          </a:xfrm>
          <a:prstGeom prst="rect">
            <a:avLst/>
          </a:prstGeom>
        </p:spPr>
        <p:txBody>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lang="fr-FR" sz="1400" kern="1200" dirty="0">
                <a:solidFill>
                  <a:schemeClr val="tx1">
                    <a:lumMod val="65000"/>
                    <a:lumOff val="35000"/>
                  </a:schemeClr>
                </a:solidFill>
                <a:latin typeface="Verdana Pro Light" panose="020B0304030504040204" pitchFamily="34" charset="0"/>
                <a:ea typeface="Verdana" panose="020B0604030504040204" pitchFamily="34" charset="0"/>
                <a:cs typeface="Verdana" panose="020B0604030504040204" pitchFamily="34" charset="0"/>
              </a:defRPr>
            </a:lvl1pPr>
          </a:lstStyle>
          <a:p>
            <a:pPr lvl="0"/>
            <a:r>
              <a:rPr lang="fr-FR" dirty="0"/>
              <a:t>Sous-titre</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fr-FR" dirty="0"/>
              <a:t>Sous-titre</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fr-FR" dirty="0"/>
              <a:t>Sous-titre</a:t>
            </a:r>
          </a:p>
          <a:p>
            <a:pPr lvl="0"/>
            <a:endParaRPr lang="fr-FR" dirty="0"/>
          </a:p>
        </p:txBody>
      </p:sp>
      <p:sp>
        <p:nvSpPr>
          <p:cNvPr id="11" name="Espace réservé du texte 18">
            <a:extLst>
              <a:ext uri="{FF2B5EF4-FFF2-40B4-BE49-F238E27FC236}">
                <a16:creationId xmlns:a16="http://schemas.microsoft.com/office/drawing/2014/main" id="{D78093FF-4D85-4814-86DC-E2F13789D38A}"/>
              </a:ext>
            </a:extLst>
          </p:cNvPr>
          <p:cNvSpPr>
            <a:spLocks noGrp="1"/>
          </p:cNvSpPr>
          <p:nvPr>
            <p:ph type="body" sz="quarter" idx="17" hasCustomPrompt="1"/>
          </p:nvPr>
        </p:nvSpPr>
        <p:spPr>
          <a:xfrm>
            <a:off x="166688" y="4268394"/>
            <a:ext cx="3249216" cy="1961490"/>
          </a:xfrm>
          <a:prstGeom prst="rect">
            <a:avLst/>
          </a:prstGeom>
        </p:spPr>
        <p:txBody>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lang="fr-FR" sz="1400" kern="1200">
                <a:solidFill>
                  <a:schemeClr val="tx1">
                    <a:lumMod val="65000"/>
                    <a:lumOff val="35000"/>
                  </a:schemeClr>
                </a:solidFill>
                <a:latin typeface="Verdana Pro Light" panose="020B0304030504040204" pitchFamily="34" charset="0"/>
                <a:ea typeface="Verdana" panose="020B0604030504040204" pitchFamily="34" charset="0"/>
                <a:cs typeface="Verdana" panose="020B0604030504040204" pitchFamily="34" charset="0"/>
              </a:defRPr>
            </a:lvl1pPr>
          </a:lstStyle>
          <a:p>
            <a:pPr lvl="0"/>
            <a:r>
              <a:rPr lang="fr-FR" dirty="0"/>
              <a:t>Sous-titre</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fr-FR" dirty="0"/>
              <a:t>Sous-titre</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fr-FR" dirty="0"/>
              <a:t>Sous-titre</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fr-FR" dirty="0"/>
              <a:t>Sous-titre</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fr-FR" dirty="0"/>
              <a:t>Sous-titre</a:t>
            </a:r>
          </a:p>
          <a:p>
            <a:pPr lvl="0"/>
            <a:endParaRPr lang="fr-FR" dirty="0"/>
          </a:p>
        </p:txBody>
      </p:sp>
      <p:sp>
        <p:nvSpPr>
          <p:cNvPr id="12" name="Espace réservé du texte 10">
            <a:extLst>
              <a:ext uri="{FF2B5EF4-FFF2-40B4-BE49-F238E27FC236}">
                <a16:creationId xmlns:a16="http://schemas.microsoft.com/office/drawing/2014/main" id="{0B518029-CB5C-47E6-BD60-362F01EFC292}"/>
              </a:ext>
            </a:extLst>
          </p:cNvPr>
          <p:cNvSpPr>
            <a:spLocks noGrp="1"/>
          </p:cNvSpPr>
          <p:nvPr>
            <p:ph type="body" sz="quarter" idx="18" hasCustomPrompt="1"/>
          </p:nvPr>
        </p:nvSpPr>
        <p:spPr>
          <a:xfrm>
            <a:off x="5266133" y="1624016"/>
            <a:ext cx="3698379" cy="375703"/>
          </a:xfrm>
          <a:prstGeom prst="rect">
            <a:avLst/>
          </a:prstGeom>
        </p:spPr>
        <p:txBody>
          <a:bodyPr/>
          <a:lstStyle>
            <a:lvl2pPr marL="0" indent="0">
              <a:buNone/>
              <a:defRPr sz="1900">
                <a:latin typeface="Verdana" panose="020B0604030504040204" pitchFamily="34" charset="0"/>
                <a:ea typeface="Verdana" panose="020B0604030504040204" pitchFamily="34" charset="0"/>
                <a:cs typeface="Verdana" panose="020B0604030504040204" pitchFamily="34" charset="0"/>
              </a:defRPr>
            </a:lvl2pPr>
          </a:lstStyle>
          <a:p>
            <a:pPr lvl="1"/>
            <a:r>
              <a:rPr lang="fr-FR" dirty="0"/>
              <a:t>TITRE</a:t>
            </a:r>
          </a:p>
        </p:txBody>
      </p:sp>
      <p:sp>
        <p:nvSpPr>
          <p:cNvPr id="13" name="Espace réservé du texte 18">
            <a:extLst>
              <a:ext uri="{FF2B5EF4-FFF2-40B4-BE49-F238E27FC236}">
                <a16:creationId xmlns:a16="http://schemas.microsoft.com/office/drawing/2014/main" id="{9DFD7468-3900-471B-90CD-830F1F52177C}"/>
              </a:ext>
            </a:extLst>
          </p:cNvPr>
          <p:cNvSpPr>
            <a:spLocks noGrp="1"/>
          </p:cNvSpPr>
          <p:nvPr>
            <p:ph type="body" sz="quarter" idx="19" hasCustomPrompt="1"/>
          </p:nvPr>
        </p:nvSpPr>
        <p:spPr>
          <a:xfrm>
            <a:off x="5266135" y="2103704"/>
            <a:ext cx="3698385" cy="1961490"/>
          </a:xfrm>
          <a:prstGeom prst="rect">
            <a:avLst/>
          </a:prstGeom>
        </p:spPr>
        <p:txBody>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lang="fr-FR" sz="1400" kern="1200">
                <a:solidFill>
                  <a:schemeClr val="tx1">
                    <a:lumMod val="65000"/>
                    <a:lumOff val="35000"/>
                  </a:schemeClr>
                </a:solidFill>
                <a:latin typeface="Verdana Pro Light" panose="020B0304030504040204" pitchFamily="34" charset="0"/>
                <a:ea typeface="Verdana" panose="020B0604030504040204" pitchFamily="34" charset="0"/>
                <a:cs typeface="Verdana" panose="020B0604030504040204" pitchFamily="34" charset="0"/>
              </a:defRPr>
            </a:lvl1pPr>
          </a:lstStyle>
          <a:p>
            <a:pPr lvl="0"/>
            <a:r>
              <a:rPr lang="fr-FR" dirty="0"/>
              <a:t>Sous-titre</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fr-FR" dirty="0"/>
              <a:t>Sous-titre</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fr-FR" dirty="0"/>
              <a:t>Sous-titre</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fr-FR" dirty="0"/>
              <a:t>Sous-titre</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fr-FR" dirty="0"/>
              <a:t>Sous-titre</a:t>
            </a:r>
          </a:p>
          <a:p>
            <a:pPr lvl="0"/>
            <a:endParaRPr lang="fr-FR" dirty="0"/>
          </a:p>
        </p:txBody>
      </p:sp>
      <p:sp>
        <p:nvSpPr>
          <p:cNvPr id="14" name="Espace réservé du texte 10">
            <a:extLst>
              <a:ext uri="{FF2B5EF4-FFF2-40B4-BE49-F238E27FC236}">
                <a16:creationId xmlns:a16="http://schemas.microsoft.com/office/drawing/2014/main" id="{83560D1B-3751-4AEF-A2A4-503D409953A2}"/>
              </a:ext>
            </a:extLst>
          </p:cNvPr>
          <p:cNvSpPr>
            <a:spLocks noGrp="1"/>
          </p:cNvSpPr>
          <p:nvPr>
            <p:ph type="body" sz="quarter" idx="20" hasCustomPrompt="1"/>
          </p:nvPr>
        </p:nvSpPr>
        <p:spPr>
          <a:xfrm>
            <a:off x="5266134" y="4286927"/>
            <a:ext cx="3698389" cy="375703"/>
          </a:xfrm>
          <a:prstGeom prst="rect">
            <a:avLst/>
          </a:prstGeom>
        </p:spPr>
        <p:txBody>
          <a:bodyPr/>
          <a:lstStyle>
            <a:lvl2pPr marL="0" indent="0">
              <a:buNone/>
              <a:defRPr sz="1900">
                <a:latin typeface="Verdana" panose="020B0604030504040204" pitchFamily="34" charset="0"/>
                <a:ea typeface="Verdana" panose="020B0604030504040204" pitchFamily="34" charset="0"/>
                <a:cs typeface="Verdana" panose="020B0604030504040204" pitchFamily="34" charset="0"/>
              </a:defRPr>
            </a:lvl2pPr>
          </a:lstStyle>
          <a:p>
            <a:pPr lvl="1"/>
            <a:r>
              <a:rPr lang="fr-FR" dirty="0"/>
              <a:t>TITRE</a:t>
            </a:r>
          </a:p>
        </p:txBody>
      </p:sp>
      <p:sp>
        <p:nvSpPr>
          <p:cNvPr id="15" name="Espace réservé du texte 18">
            <a:extLst>
              <a:ext uri="{FF2B5EF4-FFF2-40B4-BE49-F238E27FC236}">
                <a16:creationId xmlns:a16="http://schemas.microsoft.com/office/drawing/2014/main" id="{18348133-C916-4937-99D9-7FE943979C10}"/>
              </a:ext>
            </a:extLst>
          </p:cNvPr>
          <p:cNvSpPr>
            <a:spLocks noGrp="1"/>
          </p:cNvSpPr>
          <p:nvPr>
            <p:ph type="body" sz="quarter" idx="21" hasCustomPrompt="1"/>
          </p:nvPr>
        </p:nvSpPr>
        <p:spPr>
          <a:xfrm>
            <a:off x="5266133" y="4739361"/>
            <a:ext cx="3698397" cy="1239838"/>
          </a:xfrm>
          <a:prstGeom prst="rect">
            <a:avLst/>
          </a:prstGeom>
        </p:spPr>
        <p:txBody>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lang="fr-FR" sz="1400" kern="1200" dirty="0">
                <a:solidFill>
                  <a:schemeClr val="tx1">
                    <a:lumMod val="65000"/>
                    <a:lumOff val="35000"/>
                  </a:schemeClr>
                </a:solidFill>
                <a:latin typeface="Verdana Pro Light" panose="020B0304030504040204" pitchFamily="34" charset="0"/>
                <a:ea typeface="Verdana" panose="020B0604030504040204" pitchFamily="34" charset="0"/>
                <a:cs typeface="Verdana" panose="020B0604030504040204" pitchFamily="34" charset="0"/>
              </a:defRPr>
            </a:lvl1pPr>
          </a:lstStyle>
          <a:p>
            <a:pPr lvl="0"/>
            <a:r>
              <a:rPr lang="fr-FR" dirty="0"/>
              <a:t>Sous-titre</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fr-FR" dirty="0"/>
              <a:t>Sous-titre</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fr-FR" dirty="0"/>
              <a:t>Sous-titre</a:t>
            </a:r>
          </a:p>
          <a:p>
            <a:pPr lvl="0"/>
            <a:endParaRPr lang="fr-FR" dirty="0"/>
          </a:p>
        </p:txBody>
      </p:sp>
      <p:cxnSp>
        <p:nvCxnSpPr>
          <p:cNvPr id="16" name="Connecteur droit 15">
            <a:extLst>
              <a:ext uri="{FF2B5EF4-FFF2-40B4-BE49-F238E27FC236}">
                <a16:creationId xmlns:a16="http://schemas.microsoft.com/office/drawing/2014/main" id="{6B8093B1-0699-4CF0-9043-1DAD404A8430}"/>
              </a:ext>
            </a:extLst>
          </p:cNvPr>
          <p:cNvCxnSpPr/>
          <p:nvPr userDrawn="1"/>
        </p:nvCxnSpPr>
        <p:spPr>
          <a:xfrm>
            <a:off x="4377584" y="1624016"/>
            <a:ext cx="0" cy="4605871"/>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859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BFC - Sommaire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r-FR" dirty="0"/>
              <a:t>UNIVERSITÉ BOURGOGNE FRANCHE-COMTÉ</a:t>
            </a:r>
          </a:p>
        </p:txBody>
      </p:sp>
      <p:sp>
        <p:nvSpPr>
          <p:cNvPr id="6" name="Slide Number Placeholder 5"/>
          <p:cNvSpPr>
            <a:spLocks noGrp="1"/>
          </p:cNvSpPr>
          <p:nvPr>
            <p:ph type="sldNum" sz="quarter" idx="12"/>
          </p:nvPr>
        </p:nvSpPr>
        <p:spPr/>
        <p:txBody>
          <a:bodyPr/>
          <a:lstStyle/>
          <a:p>
            <a:fld id="{8F6DB5E8-7A72-4DDA-BC72-383771CAD5F3}" type="slidenum">
              <a:rPr lang="fr-FR" smtClean="0"/>
              <a:t>‹N°›</a:t>
            </a:fld>
            <a:endParaRPr lang="fr-FR"/>
          </a:p>
        </p:txBody>
      </p:sp>
      <p:sp>
        <p:nvSpPr>
          <p:cNvPr id="8" name="Espace réservé du texte 10">
            <a:extLst>
              <a:ext uri="{FF2B5EF4-FFF2-40B4-BE49-F238E27FC236}">
                <a16:creationId xmlns:a16="http://schemas.microsoft.com/office/drawing/2014/main" id="{1A9FB532-3F21-4AC8-9187-9261D9AD6CC9}"/>
              </a:ext>
            </a:extLst>
          </p:cNvPr>
          <p:cNvSpPr>
            <a:spLocks noGrp="1"/>
          </p:cNvSpPr>
          <p:nvPr>
            <p:ph type="body" sz="quarter" idx="10" hasCustomPrompt="1"/>
          </p:nvPr>
        </p:nvSpPr>
        <p:spPr>
          <a:xfrm>
            <a:off x="166688" y="1624016"/>
            <a:ext cx="8789420" cy="375703"/>
          </a:xfrm>
          <a:prstGeom prst="rect">
            <a:avLst/>
          </a:prstGeom>
        </p:spPr>
        <p:txBody>
          <a:bodyPr/>
          <a:lstStyle>
            <a:lvl2pPr marL="0" indent="0">
              <a:buNone/>
              <a:defRPr sz="1900">
                <a:latin typeface="Verdana" panose="020B0604030504040204" pitchFamily="34" charset="0"/>
                <a:ea typeface="Verdana" panose="020B0604030504040204" pitchFamily="34" charset="0"/>
                <a:cs typeface="Verdana" panose="020B0604030504040204" pitchFamily="34" charset="0"/>
              </a:defRPr>
            </a:lvl2pPr>
          </a:lstStyle>
          <a:p>
            <a:pPr lvl="1"/>
            <a:r>
              <a:rPr lang="fr-FR" dirty="0"/>
              <a:t>TITRE</a:t>
            </a:r>
          </a:p>
        </p:txBody>
      </p:sp>
      <p:sp>
        <p:nvSpPr>
          <p:cNvPr id="9" name="Espace réservé du texte 10">
            <a:extLst>
              <a:ext uri="{FF2B5EF4-FFF2-40B4-BE49-F238E27FC236}">
                <a16:creationId xmlns:a16="http://schemas.microsoft.com/office/drawing/2014/main" id="{8BD89471-852A-445C-B24B-B5DEFB8E05BF}"/>
              </a:ext>
            </a:extLst>
          </p:cNvPr>
          <p:cNvSpPr>
            <a:spLocks noGrp="1"/>
          </p:cNvSpPr>
          <p:nvPr>
            <p:ph type="body" sz="quarter" idx="13" hasCustomPrompt="1"/>
          </p:nvPr>
        </p:nvSpPr>
        <p:spPr>
          <a:xfrm>
            <a:off x="166687" y="3788706"/>
            <a:ext cx="8789421" cy="375703"/>
          </a:xfrm>
          <a:prstGeom prst="rect">
            <a:avLst/>
          </a:prstGeom>
        </p:spPr>
        <p:txBody>
          <a:bodyPr/>
          <a:lstStyle>
            <a:lvl2pPr marL="0" indent="0">
              <a:buNone/>
              <a:defRPr sz="1900">
                <a:latin typeface="Verdana" panose="020B0604030504040204" pitchFamily="34" charset="0"/>
                <a:ea typeface="Verdana" panose="020B0604030504040204" pitchFamily="34" charset="0"/>
                <a:cs typeface="Verdana" panose="020B0604030504040204" pitchFamily="34" charset="0"/>
              </a:defRPr>
            </a:lvl2pPr>
          </a:lstStyle>
          <a:p>
            <a:pPr lvl="1"/>
            <a:r>
              <a:rPr lang="fr-FR" dirty="0"/>
              <a:t>TITRE</a:t>
            </a:r>
          </a:p>
        </p:txBody>
      </p:sp>
      <p:sp>
        <p:nvSpPr>
          <p:cNvPr id="10" name="Espace réservé du texte 18">
            <a:extLst>
              <a:ext uri="{FF2B5EF4-FFF2-40B4-BE49-F238E27FC236}">
                <a16:creationId xmlns:a16="http://schemas.microsoft.com/office/drawing/2014/main" id="{18157C2F-DC9A-4F2F-A05E-B1962C7A704B}"/>
              </a:ext>
            </a:extLst>
          </p:cNvPr>
          <p:cNvSpPr>
            <a:spLocks noGrp="1"/>
          </p:cNvSpPr>
          <p:nvPr>
            <p:ph type="body" sz="quarter" idx="16" hasCustomPrompt="1"/>
          </p:nvPr>
        </p:nvSpPr>
        <p:spPr>
          <a:xfrm>
            <a:off x="166687" y="2076450"/>
            <a:ext cx="8789421" cy="1239838"/>
          </a:xfrm>
          <a:prstGeom prst="rect">
            <a:avLst/>
          </a:prstGeom>
        </p:spPr>
        <p:txBody>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lang="fr-FR" sz="1500" kern="1200" dirty="0">
                <a:solidFill>
                  <a:schemeClr val="tx1">
                    <a:lumMod val="50000"/>
                    <a:lumOff val="50000"/>
                  </a:schemeClr>
                </a:solidFill>
                <a:latin typeface="Verdana Pro Light" panose="020B0304030504040204" pitchFamily="34" charset="0"/>
                <a:ea typeface="Verdana" panose="020B0604030504040204" pitchFamily="34" charset="0"/>
                <a:cs typeface="Verdana" panose="020B0604030504040204" pitchFamily="34" charset="0"/>
              </a:defRPr>
            </a:lvl1pPr>
          </a:lstStyle>
          <a:p>
            <a:pPr lvl="0"/>
            <a:r>
              <a:rPr lang="fr-FR" dirty="0"/>
              <a:t>Sous-titre</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fr-FR" dirty="0"/>
              <a:t>Sous-titre</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fr-FR" dirty="0"/>
              <a:t>Sous-titre</a:t>
            </a:r>
          </a:p>
          <a:p>
            <a:pPr lvl="0"/>
            <a:endParaRPr lang="fr-FR" dirty="0"/>
          </a:p>
        </p:txBody>
      </p:sp>
      <p:sp>
        <p:nvSpPr>
          <p:cNvPr id="11" name="Espace réservé du texte 18">
            <a:extLst>
              <a:ext uri="{FF2B5EF4-FFF2-40B4-BE49-F238E27FC236}">
                <a16:creationId xmlns:a16="http://schemas.microsoft.com/office/drawing/2014/main" id="{906A6E1D-EC20-4A47-B57B-094D6ACFAA28}"/>
              </a:ext>
            </a:extLst>
          </p:cNvPr>
          <p:cNvSpPr>
            <a:spLocks noGrp="1"/>
          </p:cNvSpPr>
          <p:nvPr>
            <p:ph type="body" sz="quarter" idx="17" hasCustomPrompt="1"/>
          </p:nvPr>
        </p:nvSpPr>
        <p:spPr>
          <a:xfrm>
            <a:off x="166688" y="4268394"/>
            <a:ext cx="8789422" cy="1961490"/>
          </a:xfrm>
          <a:prstGeom prst="rect">
            <a:avLst/>
          </a:prstGeom>
        </p:spPr>
        <p:txBody>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lang="fr-FR" sz="1500" kern="1200">
                <a:solidFill>
                  <a:schemeClr val="tx1">
                    <a:lumMod val="50000"/>
                    <a:lumOff val="50000"/>
                  </a:schemeClr>
                </a:solidFill>
                <a:latin typeface="Verdana Pro Light" panose="020B0304030504040204" pitchFamily="34" charset="0"/>
                <a:ea typeface="Verdana" panose="020B0604030504040204" pitchFamily="34" charset="0"/>
                <a:cs typeface="Verdana" panose="020B0604030504040204" pitchFamily="34" charset="0"/>
              </a:defRPr>
            </a:lvl1pPr>
          </a:lstStyle>
          <a:p>
            <a:pPr lvl="0"/>
            <a:r>
              <a:rPr lang="fr-FR" dirty="0"/>
              <a:t>Sous-titre</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fr-FR" dirty="0"/>
              <a:t>Sous-titre</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fr-FR" dirty="0"/>
              <a:t>Sous-titre</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fr-FR" dirty="0"/>
              <a:t>Sous-titre</a:t>
            </a:r>
          </a:p>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fr-FR" dirty="0"/>
              <a:t>Sous-titre</a:t>
            </a:r>
          </a:p>
          <a:p>
            <a:pPr lvl="0"/>
            <a:endParaRPr lang="fr-FR" dirty="0"/>
          </a:p>
        </p:txBody>
      </p:sp>
      <p:sp>
        <p:nvSpPr>
          <p:cNvPr id="17" name="ZoneTexte 16">
            <a:extLst>
              <a:ext uri="{FF2B5EF4-FFF2-40B4-BE49-F238E27FC236}">
                <a16:creationId xmlns:a16="http://schemas.microsoft.com/office/drawing/2014/main" id="{EB328495-725E-4DD0-89BA-A43DB95EFC3B}"/>
              </a:ext>
            </a:extLst>
          </p:cNvPr>
          <p:cNvSpPr txBox="1"/>
          <p:nvPr userDrawn="1"/>
        </p:nvSpPr>
        <p:spPr>
          <a:xfrm>
            <a:off x="166688" y="408825"/>
            <a:ext cx="3086100" cy="438582"/>
          </a:xfrm>
          <a:prstGeom prst="rect">
            <a:avLst/>
          </a:prstGeom>
          <a:noFill/>
        </p:spPr>
        <p:txBody>
          <a:bodyPr wrap="square" rtlCol="0">
            <a:spAutoFit/>
          </a:bodyPr>
          <a:lstStyle/>
          <a:p>
            <a:r>
              <a:rPr lang="fr-FR" sz="2250" b="1" dirty="0">
                <a:latin typeface="Verdana" panose="020B0604030504040204" pitchFamily="34" charset="0"/>
                <a:ea typeface="Verdana" panose="020B0604030504040204" pitchFamily="34" charset="0"/>
                <a:cs typeface="Verdana" panose="020B0604030504040204" pitchFamily="34" charset="0"/>
              </a:rPr>
              <a:t>SOMMAIRE</a:t>
            </a:r>
          </a:p>
        </p:txBody>
      </p:sp>
    </p:spTree>
    <p:extLst>
      <p:ext uri="{BB962C8B-B14F-4D97-AF65-F5344CB8AC3E}">
        <p14:creationId xmlns:p14="http://schemas.microsoft.com/office/powerpoint/2010/main" val="2183897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BFC - Titre et sous-titr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fr-FR" dirty="0"/>
              <a:t>UNIVERSITÉ BOURGOGNE FRANCHE-COMTÉ</a:t>
            </a:r>
          </a:p>
        </p:txBody>
      </p:sp>
      <p:sp>
        <p:nvSpPr>
          <p:cNvPr id="7" name="Slide Number Placeholder 6"/>
          <p:cNvSpPr>
            <a:spLocks noGrp="1"/>
          </p:cNvSpPr>
          <p:nvPr>
            <p:ph type="sldNum" sz="quarter" idx="12"/>
          </p:nvPr>
        </p:nvSpPr>
        <p:spPr/>
        <p:txBody>
          <a:bodyPr/>
          <a:lstStyle/>
          <a:p>
            <a:fld id="{8F6DB5E8-7A72-4DDA-BC72-383771CAD5F3}" type="slidenum">
              <a:rPr lang="fr-FR" smtClean="0"/>
              <a:t>‹N°›</a:t>
            </a:fld>
            <a:endParaRPr lang="fr-FR"/>
          </a:p>
        </p:txBody>
      </p:sp>
      <p:cxnSp>
        <p:nvCxnSpPr>
          <p:cNvPr id="8" name="Connecteur droit 7">
            <a:extLst>
              <a:ext uri="{FF2B5EF4-FFF2-40B4-BE49-F238E27FC236}">
                <a16:creationId xmlns:a16="http://schemas.microsoft.com/office/drawing/2014/main" id="{90BC047D-877D-4D63-9E3D-CEBE95DDBD5F}"/>
              </a:ext>
            </a:extLst>
          </p:cNvPr>
          <p:cNvCxnSpPr>
            <a:cxnSpLocks/>
          </p:cNvCxnSpPr>
          <p:nvPr userDrawn="1"/>
        </p:nvCxnSpPr>
        <p:spPr>
          <a:xfrm flipH="1">
            <a:off x="1358781" y="3429000"/>
            <a:ext cx="7823319"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u texte 10">
            <a:extLst>
              <a:ext uri="{FF2B5EF4-FFF2-40B4-BE49-F238E27FC236}">
                <a16:creationId xmlns:a16="http://schemas.microsoft.com/office/drawing/2014/main" id="{84F78BFF-9EF6-4456-A1A4-086EED889FDE}"/>
              </a:ext>
            </a:extLst>
          </p:cNvPr>
          <p:cNvSpPr>
            <a:spLocks noGrp="1"/>
          </p:cNvSpPr>
          <p:nvPr>
            <p:ph type="body" sz="quarter" idx="10" hasCustomPrompt="1"/>
          </p:nvPr>
        </p:nvSpPr>
        <p:spPr>
          <a:xfrm>
            <a:off x="1363096" y="2805157"/>
            <a:ext cx="7593013" cy="623841"/>
          </a:xfrm>
          <a:prstGeom prst="rect">
            <a:avLst/>
          </a:prstGeom>
        </p:spPr>
        <p:txBody>
          <a:bodyPr/>
          <a:lstStyle>
            <a:lvl2pPr marL="0" indent="0">
              <a:buNone/>
              <a:defRPr sz="3600">
                <a:latin typeface="Verdana" panose="020B0604030504040204" pitchFamily="34" charset="0"/>
                <a:ea typeface="Verdana" panose="020B0604030504040204" pitchFamily="34" charset="0"/>
                <a:cs typeface="Verdana" panose="020B0604030504040204" pitchFamily="34" charset="0"/>
              </a:defRPr>
            </a:lvl2pPr>
          </a:lstStyle>
          <a:p>
            <a:pPr lvl="1"/>
            <a:r>
              <a:rPr lang="fr-FR" dirty="0"/>
              <a:t>TITRE</a:t>
            </a:r>
          </a:p>
        </p:txBody>
      </p:sp>
      <p:sp>
        <p:nvSpPr>
          <p:cNvPr id="10" name="Espace réservé du texte 18">
            <a:extLst>
              <a:ext uri="{FF2B5EF4-FFF2-40B4-BE49-F238E27FC236}">
                <a16:creationId xmlns:a16="http://schemas.microsoft.com/office/drawing/2014/main" id="{C043D8BF-DC33-4504-9734-BEF951171970}"/>
              </a:ext>
            </a:extLst>
          </p:cNvPr>
          <p:cNvSpPr>
            <a:spLocks noGrp="1"/>
          </p:cNvSpPr>
          <p:nvPr>
            <p:ph type="body" sz="quarter" idx="16" hasCustomPrompt="1"/>
          </p:nvPr>
        </p:nvSpPr>
        <p:spPr>
          <a:xfrm>
            <a:off x="1363098" y="3471549"/>
            <a:ext cx="7593011" cy="495834"/>
          </a:xfrm>
          <a:prstGeom prst="rect">
            <a:avLst/>
          </a:prstGeom>
        </p:spPr>
        <p:txBody>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lang="fr-FR" sz="2500" kern="1200" dirty="0">
                <a:solidFill>
                  <a:schemeClr val="tx1">
                    <a:lumMod val="50000"/>
                    <a:lumOff val="50000"/>
                  </a:schemeClr>
                </a:solidFill>
                <a:latin typeface="Verdana Pro Light" panose="020B0304030504040204" pitchFamily="34" charset="0"/>
                <a:ea typeface="Verdana" panose="020B0604030504040204" pitchFamily="34" charset="0"/>
                <a:cs typeface="Verdana" panose="020B0604030504040204" pitchFamily="34" charset="0"/>
              </a:defRPr>
            </a:lvl1pPr>
          </a:lstStyle>
          <a:p>
            <a:pPr lvl="0"/>
            <a:r>
              <a:rPr lang="fr-FR" dirty="0"/>
              <a:t>Sous-titre</a:t>
            </a:r>
          </a:p>
        </p:txBody>
      </p:sp>
    </p:spTree>
    <p:extLst>
      <p:ext uri="{BB962C8B-B14F-4D97-AF65-F5344CB8AC3E}">
        <p14:creationId xmlns:p14="http://schemas.microsoft.com/office/powerpoint/2010/main" val="246641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BFC - contenu1">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fr-FR" dirty="0"/>
              <a:t>UNIVERSITÉ BOURGOGNE FRANCHE-COMTÉ</a:t>
            </a:r>
          </a:p>
        </p:txBody>
      </p:sp>
      <p:sp>
        <p:nvSpPr>
          <p:cNvPr id="9" name="Slide Number Placeholder 8"/>
          <p:cNvSpPr>
            <a:spLocks noGrp="1"/>
          </p:cNvSpPr>
          <p:nvPr>
            <p:ph type="sldNum" sz="quarter" idx="12"/>
          </p:nvPr>
        </p:nvSpPr>
        <p:spPr/>
        <p:txBody>
          <a:bodyPr/>
          <a:lstStyle/>
          <a:p>
            <a:fld id="{8F6DB5E8-7A72-4DDA-BC72-383771CAD5F3}" type="slidenum">
              <a:rPr lang="fr-FR" smtClean="0"/>
              <a:t>‹N°›</a:t>
            </a:fld>
            <a:endParaRPr lang="fr-FR"/>
          </a:p>
        </p:txBody>
      </p:sp>
      <p:sp>
        <p:nvSpPr>
          <p:cNvPr id="10" name="Espace réservé du texte 18">
            <a:extLst>
              <a:ext uri="{FF2B5EF4-FFF2-40B4-BE49-F238E27FC236}">
                <a16:creationId xmlns:a16="http://schemas.microsoft.com/office/drawing/2014/main" id="{F3B643AC-7AD1-46DE-B5B8-3E3831B4097F}"/>
              </a:ext>
            </a:extLst>
          </p:cNvPr>
          <p:cNvSpPr>
            <a:spLocks noGrp="1"/>
          </p:cNvSpPr>
          <p:nvPr>
            <p:ph type="body" sz="quarter" idx="17" hasCustomPrompt="1"/>
          </p:nvPr>
        </p:nvSpPr>
        <p:spPr>
          <a:xfrm>
            <a:off x="130897" y="1566167"/>
            <a:ext cx="4261717" cy="4518442"/>
          </a:xfrm>
          <a:prstGeom prst="rect">
            <a:avLst/>
          </a:prstGeom>
        </p:spPr>
        <p:txBody>
          <a:bodyPr/>
          <a:lstStyle>
            <a:lvl1pPr marL="0" indent="0">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Texte</a:t>
            </a:r>
          </a:p>
        </p:txBody>
      </p:sp>
      <p:sp>
        <p:nvSpPr>
          <p:cNvPr id="11" name="Espace réservé du texte 18">
            <a:extLst>
              <a:ext uri="{FF2B5EF4-FFF2-40B4-BE49-F238E27FC236}">
                <a16:creationId xmlns:a16="http://schemas.microsoft.com/office/drawing/2014/main" id="{0D88F88B-91FB-456B-B983-5DC649D86B64}"/>
              </a:ext>
            </a:extLst>
          </p:cNvPr>
          <p:cNvSpPr>
            <a:spLocks noGrp="1"/>
          </p:cNvSpPr>
          <p:nvPr>
            <p:ph type="body" sz="quarter" idx="18" hasCustomPrompt="1"/>
          </p:nvPr>
        </p:nvSpPr>
        <p:spPr>
          <a:xfrm>
            <a:off x="4751227" y="1566164"/>
            <a:ext cx="4208463" cy="4518442"/>
          </a:xfrm>
          <a:prstGeom prst="rect">
            <a:avLst/>
          </a:prstGeom>
        </p:spPr>
        <p:txBody>
          <a:bodyPr/>
          <a:lstStyle>
            <a:lvl1pPr marL="0" indent="0">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Texte</a:t>
            </a:r>
          </a:p>
        </p:txBody>
      </p:sp>
      <p:cxnSp>
        <p:nvCxnSpPr>
          <p:cNvPr id="12" name="Connecteur droit 11">
            <a:extLst>
              <a:ext uri="{FF2B5EF4-FFF2-40B4-BE49-F238E27FC236}">
                <a16:creationId xmlns:a16="http://schemas.microsoft.com/office/drawing/2014/main" id="{EA006EF8-F2A7-46F5-85A7-8926130B994A}"/>
              </a:ext>
            </a:extLst>
          </p:cNvPr>
          <p:cNvCxnSpPr>
            <a:cxnSpLocks/>
          </p:cNvCxnSpPr>
          <p:nvPr userDrawn="1"/>
        </p:nvCxnSpPr>
        <p:spPr>
          <a:xfrm>
            <a:off x="4572000" y="1566164"/>
            <a:ext cx="0" cy="4518442"/>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Espace réservé du texte 10">
            <a:extLst>
              <a:ext uri="{FF2B5EF4-FFF2-40B4-BE49-F238E27FC236}">
                <a16:creationId xmlns:a16="http://schemas.microsoft.com/office/drawing/2014/main" id="{19A559FC-FB4F-4E97-B273-3258025BCB36}"/>
              </a:ext>
            </a:extLst>
          </p:cNvPr>
          <p:cNvSpPr>
            <a:spLocks noGrp="1"/>
          </p:cNvSpPr>
          <p:nvPr>
            <p:ph type="body" sz="quarter" idx="10" hasCustomPrompt="1"/>
          </p:nvPr>
        </p:nvSpPr>
        <p:spPr>
          <a:xfrm>
            <a:off x="115943" y="382336"/>
            <a:ext cx="8852336" cy="348272"/>
          </a:xfrm>
          <a:prstGeom prst="rect">
            <a:avLst/>
          </a:prstGeom>
        </p:spPr>
        <p:txBody>
          <a:bodyPr/>
          <a:lstStyle>
            <a:lvl2pPr marL="0" indent="0">
              <a:buNone/>
              <a:defRPr sz="16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stStyle>
          <a:p>
            <a:pPr lvl="1"/>
            <a:r>
              <a:rPr lang="fr-FR" dirty="0"/>
              <a:t>TITRE</a:t>
            </a:r>
          </a:p>
        </p:txBody>
      </p:sp>
      <p:sp>
        <p:nvSpPr>
          <p:cNvPr id="14" name="Espace réservé du texte 18">
            <a:extLst>
              <a:ext uri="{FF2B5EF4-FFF2-40B4-BE49-F238E27FC236}">
                <a16:creationId xmlns:a16="http://schemas.microsoft.com/office/drawing/2014/main" id="{76C72F8C-5C3C-45F7-B50A-093CE87A2B06}"/>
              </a:ext>
            </a:extLst>
          </p:cNvPr>
          <p:cNvSpPr>
            <a:spLocks noGrp="1"/>
          </p:cNvSpPr>
          <p:nvPr>
            <p:ph type="body" sz="quarter" idx="16" hasCustomPrompt="1"/>
          </p:nvPr>
        </p:nvSpPr>
        <p:spPr>
          <a:xfrm>
            <a:off x="115943" y="713516"/>
            <a:ext cx="8852336" cy="521470"/>
          </a:xfrm>
          <a:prstGeom prst="rect">
            <a:avLst/>
          </a:prstGeom>
        </p:spPr>
        <p:txBody>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lang="fr-FR" sz="2200" b="1" kern="1200" dirty="0">
                <a:solidFill>
                  <a:schemeClr val="tx1"/>
                </a:solidFill>
                <a:latin typeface="Verdana Pro" panose="020B0604030504040204" pitchFamily="34" charset="0"/>
                <a:ea typeface="Verdana" panose="020B0604030504040204" pitchFamily="34" charset="0"/>
                <a:cs typeface="Verdana" panose="020B0604030504040204" pitchFamily="34" charset="0"/>
              </a:defRPr>
            </a:lvl1pPr>
          </a:lstStyle>
          <a:p>
            <a:pPr lvl="0"/>
            <a:r>
              <a:rPr lang="fr-FR" dirty="0"/>
              <a:t>Sous-titre</a:t>
            </a:r>
          </a:p>
        </p:txBody>
      </p:sp>
    </p:spTree>
    <p:extLst>
      <p:ext uri="{BB962C8B-B14F-4D97-AF65-F5344CB8AC3E}">
        <p14:creationId xmlns:p14="http://schemas.microsoft.com/office/powerpoint/2010/main" val="17610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BFC - contenu2">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FR" dirty="0"/>
              <a:t>UNIVERSITÉ BOURGOGNE FRANCHE-COMTÉ</a:t>
            </a:r>
          </a:p>
        </p:txBody>
      </p:sp>
      <p:sp>
        <p:nvSpPr>
          <p:cNvPr id="5" name="Slide Number Placeholder 4"/>
          <p:cNvSpPr>
            <a:spLocks noGrp="1"/>
          </p:cNvSpPr>
          <p:nvPr>
            <p:ph type="sldNum" sz="quarter" idx="12"/>
          </p:nvPr>
        </p:nvSpPr>
        <p:spPr/>
        <p:txBody>
          <a:bodyPr/>
          <a:lstStyle/>
          <a:p>
            <a:fld id="{8F6DB5E8-7A72-4DDA-BC72-383771CAD5F3}" type="slidenum">
              <a:rPr lang="fr-FR" smtClean="0"/>
              <a:t>‹N°›</a:t>
            </a:fld>
            <a:endParaRPr lang="fr-FR"/>
          </a:p>
        </p:txBody>
      </p:sp>
      <p:sp>
        <p:nvSpPr>
          <p:cNvPr id="6" name="Espace réservé du texte 10">
            <a:extLst>
              <a:ext uri="{FF2B5EF4-FFF2-40B4-BE49-F238E27FC236}">
                <a16:creationId xmlns:a16="http://schemas.microsoft.com/office/drawing/2014/main" id="{C74B5CE0-9E53-40C7-9843-CA8D054C01A7}"/>
              </a:ext>
            </a:extLst>
          </p:cNvPr>
          <p:cNvSpPr>
            <a:spLocks noGrp="1"/>
          </p:cNvSpPr>
          <p:nvPr>
            <p:ph type="body" sz="quarter" idx="10" hasCustomPrompt="1"/>
          </p:nvPr>
        </p:nvSpPr>
        <p:spPr>
          <a:xfrm>
            <a:off x="115943" y="382336"/>
            <a:ext cx="8852336" cy="348272"/>
          </a:xfrm>
          <a:prstGeom prst="rect">
            <a:avLst/>
          </a:prstGeom>
        </p:spPr>
        <p:txBody>
          <a:bodyPr/>
          <a:lstStyle>
            <a:lvl2pPr marL="0" indent="0">
              <a:buNone/>
              <a:defRPr sz="16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stStyle>
          <a:p>
            <a:pPr lvl="1"/>
            <a:r>
              <a:rPr lang="fr-FR" dirty="0"/>
              <a:t>TITRE</a:t>
            </a:r>
          </a:p>
        </p:txBody>
      </p:sp>
      <p:sp>
        <p:nvSpPr>
          <p:cNvPr id="7" name="Espace réservé du texte 18">
            <a:extLst>
              <a:ext uri="{FF2B5EF4-FFF2-40B4-BE49-F238E27FC236}">
                <a16:creationId xmlns:a16="http://schemas.microsoft.com/office/drawing/2014/main" id="{D485E585-1F11-4C6B-B9D1-484A27FF31B1}"/>
              </a:ext>
            </a:extLst>
          </p:cNvPr>
          <p:cNvSpPr>
            <a:spLocks noGrp="1"/>
          </p:cNvSpPr>
          <p:nvPr>
            <p:ph type="body" sz="quarter" idx="16" hasCustomPrompt="1"/>
          </p:nvPr>
        </p:nvSpPr>
        <p:spPr>
          <a:xfrm>
            <a:off x="115943" y="713516"/>
            <a:ext cx="8852336" cy="521470"/>
          </a:xfrm>
          <a:prstGeom prst="rect">
            <a:avLst/>
          </a:prstGeom>
        </p:spPr>
        <p:txBody>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lang="fr-FR" sz="2200" b="1" kern="1200" dirty="0">
                <a:solidFill>
                  <a:schemeClr val="tx1"/>
                </a:solidFill>
                <a:latin typeface="Verdana Pro" panose="020B0604030504040204" pitchFamily="34" charset="0"/>
                <a:ea typeface="Verdana" panose="020B0604030504040204" pitchFamily="34" charset="0"/>
                <a:cs typeface="Verdana" panose="020B0604030504040204" pitchFamily="34" charset="0"/>
              </a:defRPr>
            </a:lvl1pPr>
          </a:lstStyle>
          <a:p>
            <a:pPr lvl="0"/>
            <a:r>
              <a:rPr lang="fr-FR" dirty="0"/>
              <a:t>Sous-titre</a:t>
            </a:r>
          </a:p>
        </p:txBody>
      </p:sp>
      <p:sp>
        <p:nvSpPr>
          <p:cNvPr id="8" name="Espace réservé du texte 18">
            <a:extLst>
              <a:ext uri="{FF2B5EF4-FFF2-40B4-BE49-F238E27FC236}">
                <a16:creationId xmlns:a16="http://schemas.microsoft.com/office/drawing/2014/main" id="{5A5B59AA-A314-4816-B4C6-4FC008AFBEAE}"/>
              </a:ext>
            </a:extLst>
          </p:cNvPr>
          <p:cNvSpPr>
            <a:spLocks noGrp="1"/>
          </p:cNvSpPr>
          <p:nvPr>
            <p:ph type="body" sz="quarter" idx="17" hasCustomPrompt="1"/>
          </p:nvPr>
        </p:nvSpPr>
        <p:spPr>
          <a:xfrm>
            <a:off x="115943" y="1566167"/>
            <a:ext cx="8843585" cy="4518442"/>
          </a:xfrm>
          <a:prstGeom prst="rect">
            <a:avLst/>
          </a:prstGeom>
        </p:spPr>
        <p:txBody>
          <a:bodyPr/>
          <a:lstStyle>
            <a:lvl1pPr marL="0" indent="0">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Texte</a:t>
            </a:r>
          </a:p>
        </p:txBody>
      </p:sp>
    </p:spTree>
    <p:extLst>
      <p:ext uri="{BB962C8B-B14F-4D97-AF65-F5344CB8AC3E}">
        <p14:creationId xmlns:p14="http://schemas.microsoft.com/office/powerpoint/2010/main" val="1406344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BFC - contenu3">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dirty="0"/>
              <a:t>UNIVERSITÉ BOURGOGNE FRANCHE-COMTÉ</a:t>
            </a:r>
          </a:p>
        </p:txBody>
      </p:sp>
      <p:sp>
        <p:nvSpPr>
          <p:cNvPr id="4" name="Slide Number Placeholder 3"/>
          <p:cNvSpPr>
            <a:spLocks noGrp="1"/>
          </p:cNvSpPr>
          <p:nvPr>
            <p:ph type="sldNum" sz="quarter" idx="12"/>
          </p:nvPr>
        </p:nvSpPr>
        <p:spPr/>
        <p:txBody>
          <a:bodyPr/>
          <a:lstStyle/>
          <a:p>
            <a:fld id="{8F6DB5E8-7A72-4DDA-BC72-383771CAD5F3}" type="slidenum">
              <a:rPr lang="fr-FR" smtClean="0"/>
              <a:t>‹N°›</a:t>
            </a:fld>
            <a:endParaRPr lang="fr-FR"/>
          </a:p>
        </p:txBody>
      </p:sp>
      <p:sp>
        <p:nvSpPr>
          <p:cNvPr id="5" name="Espace réservé du texte 10">
            <a:extLst>
              <a:ext uri="{FF2B5EF4-FFF2-40B4-BE49-F238E27FC236}">
                <a16:creationId xmlns:a16="http://schemas.microsoft.com/office/drawing/2014/main" id="{0A7667DB-F570-476B-86EE-622EAB5843BC}"/>
              </a:ext>
            </a:extLst>
          </p:cNvPr>
          <p:cNvSpPr>
            <a:spLocks noGrp="1"/>
          </p:cNvSpPr>
          <p:nvPr>
            <p:ph type="body" sz="quarter" idx="10" hasCustomPrompt="1"/>
          </p:nvPr>
        </p:nvSpPr>
        <p:spPr>
          <a:xfrm>
            <a:off x="115943" y="382336"/>
            <a:ext cx="8852336" cy="348272"/>
          </a:xfrm>
          <a:prstGeom prst="rect">
            <a:avLst/>
          </a:prstGeom>
        </p:spPr>
        <p:txBody>
          <a:bodyPr/>
          <a:lstStyle>
            <a:lvl2pPr marL="0" indent="0">
              <a:buNone/>
              <a:defRPr sz="16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stStyle>
          <a:p>
            <a:pPr lvl="1"/>
            <a:r>
              <a:rPr lang="fr-FR" dirty="0"/>
              <a:t>TITRE</a:t>
            </a:r>
          </a:p>
        </p:txBody>
      </p:sp>
      <p:sp>
        <p:nvSpPr>
          <p:cNvPr id="6" name="Espace réservé du texte 18">
            <a:extLst>
              <a:ext uri="{FF2B5EF4-FFF2-40B4-BE49-F238E27FC236}">
                <a16:creationId xmlns:a16="http://schemas.microsoft.com/office/drawing/2014/main" id="{5B94B0C8-27D1-4F65-B970-4FF90A4369C6}"/>
              </a:ext>
            </a:extLst>
          </p:cNvPr>
          <p:cNvSpPr>
            <a:spLocks noGrp="1"/>
          </p:cNvSpPr>
          <p:nvPr>
            <p:ph type="body" sz="quarter" idx="16" hasCustomPrompt="1"/>
          </p:nvPr>
        </p:nvSpPr>
        <p:spPr>
          <a:xfrm>
            <a:off x="115943" y="713516"/>
            <a:ext cx="8852336" cy="521470"/>
          </a:xfrm>
          <a:prstGeom prst="rect">
            <a:avLst/>
          </a:prstGeom>
        </p:spPr>
        <p:txBody>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lang="fr-FR" sz="2200" b="1" kern="1200" dirty="0">
                <a:solidFill>
                  <a:schemeClr val="tx1"/>
                </a:solidFill>
                <a:latin typeface="Verdana Pro" panose="020B0604030504040204" pitchFamily="34" charset="0"/>
                <a:ea typeface="Verdana" panose="020B0604030504040204" pitchFamily="34" charset="0"/>
                <a:cs typeface="Verdana" panose="020B0604030504040204" pitchFamily="34" charset="0"/>
              </a:defRPr>
            </a:lvl1pPr>
          </a:lstStyle>
          <a:p>
            <a:pPr lvl="0"/>
            <a:r>
              <a:rPr lang="fr-FR" dirty="0"/>
              <a:t>Sous-titre</a:t>
            </a:r>
          </a:p>
        </p:txBody>
      </p:sp>
      <p:sp>
        <p:nvSpPr>
          <p:cNvPr id="7" name="Espace réservé du texte 18">
            <a:extLst>
              <a:ext uri="{FF2B5EF4-FFF2-40B4-BE49-F238E27FC236}">
                <a16:creationId xmlns:a16="http://schemas.microsoft.com/office/drawing/2014/main" id="{51429B15-D15D-4CF7-9C4B-58AB9B7E2B53}"/>
              </a:ext>
            </a:extLst>
          </p:cNvPr>
          <p:cNvSpPr>
            <a:spLocks noGrp="1"/>
          </p:cNvSpPr>
          <p:nvPr>
            <p:ph type="body" sz="quarter" idx="17" hasCustomPrompt="1"/>
          </p:nvPr>
        </p:nvSpPr>
        <p:spPr>
          <a:xfrm>
            <a:off x="115943" y="1566167"/>
            <a:ext cx="3917673" cy="4518442"/>
          </a:xfrm>
          <a:prstGeom prst="rect">
            <a:avLst/>
          </a:prstGeom>
        </p:spPr>
        <p:txBody>
          <a:bodyPr/>
          <a:lstStyle>
            <a:lvl1pPr marL="0" indent="0">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Texte</a:t>
            </a:r>
          </a:p>
        </p:txBody>
      </p:sp>
      <p:sp>
        <p:nvSpPr>
          <p:cNvPr id="8" name="Espace réservé du contenu 4">
            <a:extLst>
              <a:ext uri="{FF2B5EF4-FFF2-40B4-BE49-F238E27FC236}">
                <a16:creationId xmlns:a16="http://schemas.microsoft.com/office/drawing/2014/main" id="{2E3E1D8E-19BC-4455-B8F8-537132C146B9}"/>
              </a:ext>
            </a:extLst>
          </p:cNvPr>
          <p:cNvSpPr>
            <a:spLocks noGrp="1"/>
          </p:cNvSpPr>
          <p:nvPr>
            <p:ph sz="quarter" idx="18" hasCustomPrompt="1"/>
          </p:nvPr>
        </p:nvSpPr>
        <p:spPr>
          <a:xfrm>
            <a:off x="4120113" y="1566141"/>
            <a:ext cx="4839578" cy="4518748"/>
          </a:xfrm>
          <a:prstGeom prst="rect">
            <a:avLst/>
          </a:prstGeom>
        </p:spPr>
        <p:txBody>
          <a:bodyPr anchor="ctr"/>
          <a:lstStyle>
            <a:lvl1pPr marL="0" indent="0" algn="ctr">
              <a:buNone/>
              <a:defRPr sz="1800">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Graphique – tableau – etc.</a:t>
            </a:r>
          </a:p>
        </p:txBody>
      </p:sp>
    </p:spTree>
    <p:extLst>
      <p:ext uri="{BB962C8B-B14F-4D97-AF65-F5344CB8AC3E}">
        <p14:creationId xmlns:p14="http://schemas.microsoft.com/office/powerpoint/2010/main" val="62005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BFC - contenu libr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fr-FR" dirty="0"/>
              <a:t>UNIVERSITÉ BOURGOGNE FRANCHE-COMTÉ</a:t>
            </a:r>
          </a:p>
        </p:txBody>
      </p:sp>
      <p:sp>
        <p:nvSpPr>
          <p:cNvPr id="7" name="Slide Number Placeholder 6"/>
          <p:cNvSpPr>
            <a:spLocks noGrp="1"/>
          </p:cNvSpPr>
          <p:nvPr>
            <p:ph type="sldNum" sz="quarter" idx="12"/>
          </p:nvPr>
        </p:nvSpPr>
        <p:spPr/>
        <p:txBody>
          <a:bodyPr/>
          <a:lstStyle/>
          <a:p>
            <a:fld id="{8F6DB5E8-7A72-4DDA-BC72-383771CAD5F3}" type="slidenum">
              <a:rPr lang="fr-FR" smtClean="0"/>
              <a:t>‹N°›</a:t>
            </a:fld>
            <a:endParaRPr lang="fr-FR"/>
          </a:p>
        </p:txBody>
      </p:sp>
    </p:spTree>
    <p:extLst>
      <p:ext uri="{BB962C8B-B14F-4D97-AF65-F5344CB8AC3E}">
        <p14:creationId xmlns:p14="http://schemas.microsoft.com/office/powerpoint/2010/main" val="85364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BFC - Merci de votre attention">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r-FR" dirty="0"/>
              <a:t>UNIVERSITÉ BOURGOGNE FRANCHE-COMTÉ</a:t>
            </a:r>
          </a:p>
        </p:txBody>
      </p:sp>
      <p:sp>
        <p:nvSpPr>
          <p:cNvPr id="6" name="Slide Number Placeholder 5"/>
          <p:cNvSpPr>
            <a:spLocks noGrp="1"/>
          </p:cNvSpPr>
          <p:nvPr>
            <p:ph type="sldNum" sz="quarter" idx="12"/>
          </p:nvPr>
        </p:nvSpPr>
        <p:spPr/>
        <p:txBody>
          <a:bodyPr/>
          <a:lstStyle/>
          <a:p>
            <a:fld id="{8F6DB5E8-7A72-4DDA-BC72-383771CAD5F3}" type="slidenum">
              <a:rPr lang="fr-FR" smtClean="0"/>
              <a:t>‹N°›</a:t>
            </a:fld>
            <a:endParaRPr lang="fr-FR"/>
          </a:p>
        </p:txBody>
      </p:sp>
      <p:sp>
        <p:nvSpPr>
          <p:cNvPr id="7" name="Titre 1">
            <a:extLst>
              <a:ext uri="{FF2B5EF4-FFF2-40B4-BE49-F238E27FC236}">
                <a16:creationId xmlns:a16="http://schemas.microsoft.com/office/drawing/2014/main" id="{E402091C-ED3F-490B-A08F-CEFB0FB6F9ED}"/>
              </a:ext>
            </a:extLst>
          </p:cNvPr>
          <p:cNvSpPr>
            <a:spLocks noGrp="1"/>
          </p:cNvSpPr>
          <p:nvPr>
            <p:ph type="title" hasCustomPrompt="1"/>
          </p:nvPr>
        </p:nvSpPr>
        <p:spPr>
          <a:xfrm>
            <a:off x="1051132" y="2544303"/>
            <a:ext cx="7464217" cy="600550"/>
          </a:xfrm>
          <a:prstGeom prst="rect">
            <a:avLst/>
          </a:prstGeom>
        </p:spPr>
        <p:txBody>
          <a:bodyPr/>
          <a:lstStyle>
            <a:lvl1pPr>
              <a:defRPr sz="3500" b="0">
                <a:latin typeface="Verdana" panose="020B0604030504040204" pitchFamily="34" charset="0"/>
                <a:ea typeface="Verdana" panose="020B0604030504040204" pitchFamily="34" charset="0"/>
                <a:cs typeface="Verdana" panose="020B0604030504040204" pitchFamily="34" charset="0"/>
              </a:defRPr>
            </a:lvl1pPr>
          </a:lstStyle>
          <a:p>
            <a:r>
              <a:rPr lang="fr-FR" dirty="0"/>
              <a:t>MERCI DE VOTRE ATTENTION</a:t>
            </a:r>
          </a:p>
        </p:txBody>
      </p:sp>
      <p:cxnSp>
        <p:nvCxnSpPr>
          <p:cNvPr id="8" name="Connecteur droit 7">
            <a:extLst>
              <a:ext uri="{FF2B5EF4-FFF2-40B4-BE49-F238E27FC236}">
                <a16:creationId xmlns:a16="http://schemas.microsoft.com/office/drawing/2014/main" id="{A20075E0-D53C-4CBD-A9F1-6495A5D0C796}"/>
              </a:ext>
            </a:extLst>
          </p:cNvPr>
          <p:cNvCxnSpPr/>
          <p:nvPr userDrawn="1"/>
        </p:nvCxnSpPr>
        <p:spPr>
          <a:xfrm>
            <a:off x="1153682" y="3144853"/>
            <a:ext cx="799031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69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UNIVERSITÉ BOURGOGNE FRANCHE-COMTÉ</a:t>
            </a:r>
          </a:p>
        </p:txBody>
      </p:sp>
      <p:sp>
        <p:nvSpPr>
          <p:cNvPr id="6" name="Slide Number Placeholder 5"/>
          <p:cNvSpPr>
            <a:spLocks noGrp="1"/>
          </p:cNvSpPr>
          <p:nvPr>
            <p:ph type="sldNum" sz="quarter" idx="4"/>
          </p:nvPr>
        </p:nvSpPr>
        <p:spPr>
          <a:xfrm>
            <a:off x="6457950" y="6356351"/>
            <a:ext cx="2498160" cy="365125"/>
          </a:xfrm>
          <a:prstGeom prst="rect">
            <a:avLst/>
          </a:prstGeom>
        </p:spPr>
        <p:txBody>
          <a:bodyPr vert="horz" lIns="91440" tIns="45720" rIns="91440" bIns="45720" rtlCol="0" anchor="ctr"/>
          <a:lstStyle>
            <a:lvl1pPr algn="r">
              <a:defRPr sz="8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fld id="{8F6DB5E8-7A72-4DDA-BC72-383771CAD5F3}" type="slidenum">
              <a:rPr lang="fr-FR" smtClean="0"/>
              <a:pPr/>
              <a:t>‹N°›</a:t>
            </a:fld>
            <a:endParaRPr lang="fr-FR" dirty="0"/>
          </a:p>
        </p:txBody>
      </p:sp>
      <p:pic>
        <p:nvPicPr>
          <p:cNvPr id="7" name="Image 6">
            <a:extLst>
              <a:ext uri="{FF2B5EF4-FFF2-40B4-BE49-F238E27FC236}">
                <a16:creationId xmlns:a16="http://schemas.microsoft.com/office/drawing/2014/main" id="{30E9EB77-DBBC-425A-9807-5F769E43EF64}"/>
              </a:ext>
            </a:extLst>
          </p:cNvPr>
          <p:cNvPicPr>
            <a:picLocks noChangeAspect="1"/>
          </p:cNvPicPr>
          <p:nvPr userDrawn="1"/>
        </p:nvPicPr>
        <p:blipFill rotWithShape="1">
          <a:blip r:embed="rId12" cstate="hqprint">
            <a:extLst>
              <a:ext uri="{28A0092B-C50C-407E-A947-70E740481C1C}">
                <a14:useLocalDpi xmlns:a14="http://schemas.microsoft.com/office/drawing/2010/main" val="0"/>
              </a:ext>
            </a:extLst>
          </a:blip>
          <a:srcRect t="40665" b="29775"/>
          <a:stretch/>
        </p:blipFill>
        <p:spPr>
          <a:xfrm>
            <a:off x="0" y="-1240"/>
            <a:ext cx="9144000" cy="365125"/>
          </a:xfrm>
          <a:prstGeom prst="rect">
            <a:avLst/>
          </a:prstGeom>
        </p:spPr>
      </p:pic>
    </p:spTree>
    <p:extLst>
      <p:ext uri="{BB962C8B-B14F-4D97-AF65-F5344CB8AC3E}">
        <p14:creationId xmlns:p14="http://schemas.microsoft.com/office/powerpoint/2010/main" val="1235244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www.collegedoctoral.ubfc.fr/"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7759234-A40E-4485-99AB-209E06E50D85}"/>
              </a:ext>
            </a:extLst>
          </p:cNvPr>
          <p:cNvSpPr>
            <a:spLocks noGrp="1"/>
          </p:cNvSpPr>
          <p:nvPr>
            <p:ph type="body" sz="quarter" idx="13"/>
          </p:nvPr>
        </p:nvSpPr>
        <p:spPr>
          <a:xfrm>
            <a:off x="5301118" y="987979"/>
            <a:ext cx="3654992" cy="1632995"/>
          </a:xfrm>
        </p:spPr>
        <p:txBody>
          <a:bodyPr/>
          <a:lstStyle/>
          <a:p>
            <a:pPr algn="ctr"/>
            <a:r>
              <a:rPr lang="fr-FR" dirty="0"/>
              <a:t>Rapport d’activité </a:t>
            </a:r>
            <a:r>
              <a:rPr lang="fr-FR" dirty="0" smtClean="0"/>
              <a:t>2019/2020 </a:t>
            </a:r>
            <a:r>
              <a:rPr lang="fr-FR" dirty="0"/>
              <a:t>du Collège doctoral UBFC</a:t>
            </a:r>
          </a:p>
        </p:txBody>
      </p:sp>
      <p:sp>
        <p:nvSpPr>
          <p:cNvPr id="10" name="ZoneTexte 9">
            <a:extLst>
              <a:ext uri="{FF2B5EF4-FFF2-40B4-BE49-F238E27FC236}">
                <a16:creationId xmlns:a16="http://schemas.microsoft.com/office/drawing/2014/main" id="{F625CD32-5B0C-4AE3-85FD-19FC32A77168}"/>
              </a:ext>
            </a:extLst>
          </p:cNvPr>
          <p:cNvSpPr txBox="1"/>
          <p:nvPr/>
        </p:nvSpPr>
        <p:spPr>
          <a:xfrm>
            <a:off x="5301118" y="2960611"/>
            <a:ext cx="3508718" cy="1815882"/>
          </a:xfrm>
          <a:prstGeom prst="rect">
            <a:avLst/>
          </a:prstGeom>
          <a:noFill/>
        </p:spPr>
        <p:txBody>
          <a:bodyPr wrap="square" rtlCol="0">
            <a:spAutoFit/>
          </a:bodyPr>
          <a:lstStyle/>
          <a:p>
            <a:pPr marL="285750" indent="-285750" algn="just">
              <a:buFont typeface="Arial" panose="020B0604020202020204" pitchFamily="34" charset="0"/>
              <a:buChar char="•"/>
            </a:pPr>
            <a:r>
              <a:rPr lang="fr-FR" sz="1400" dirty="0" smtClean="0">
                <a:latin typeface="Verdana" panose="020B0604030504040204" pitchFamily="34" charset="0"/>
                <a:ea typeface="Verdana" panose="020B0604030504040204" pitchFamily="34" charset="0"/>
                <a:cs typeface="Verdana" panose="020B0604030504040204" pitchFamily="34" charset="0"/>
              </a:rPr>
              <a:t>Retour </a:t>
            </a:r>
            <a:r>
              <a:rPr lang="fr-FR" sz="1400" dirty="0">
                <a:latin typeface="Verdana" panose="020B0604030504040204" pitchFamily="34" charset="0"/>
                <a:ea typeface="Verdana" panose="020B0604030504040204" pitchFamily="34" charset="0"/>
                <a:cs typeface="Verdana" panose="020B0604030504040204" pitchFamily="34" charset="0"/>
              </a:rPr>
              <a:t>chiffré sur l’année universitaire </a:t>
            </a:r>
            <a:r>
              <a:rPr lang="fr-FR" sz="1400" dirty="0" smtClean="0">
                <a:latin typeface="Verdana" panose="020B0604030504040204" pitchFamily="34" charset="0"/>
                <a:ea typeface="Verdana" panose="020B0604030504040204" pitchFamily="34" charset="0"/>
                <a:cs typeface="Verdana" panose="020B0604030504040204" pitchFamily="34" charset="0"/>
              </a:rPr>
              <a:t>2019/2020</a:t>
            </a:r>
            <a:endParaRPr lang="fr-FR" sz="1400" dirty="0">
              <a:latin typeface="Verdana" panose="020B0604030504040204" pitchFamily="34" charset="0"/>
              <a:ea typeface="Verdana" panose="020B0604030504040204" pitchFamily="34" charset="0"/>
              <a:cs typeface="Verdana" panose="020B0604030504040204" pitchFamily="34" charset="0"/>
            </a:endParaRPr>
          </a:p>
          <a:p>
            <a:pPr algn="just"/>
            <a:endParaRPr lang="fr-FR" sz="14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fr-FR" sz="1400" dirty="0">
                <a:latin typeface="Verdana" panose="020B0604030504040204" pitchFamily="34" charset="0"/>
                <a:ea typeface="Verdana" panose="020B0604030504040204" pitchFamily="34" charset="0"/>
                <a:cs typeface="Verdana" panose="020B0604030504040204" pitchFamily="34" charset="0"/>
              </a:rPr>
              <a:t>Présentation des activités depuis septembre </a:t>
            </a:r>
            <a:r>
              <a:rPr lang="fr-FR" sz="1400" dirty="0" smtClean="0">
                <a:latin typeface="Verdana" panose="020B0604030504040204" pitchFamily="34" charset="0"/>
                <a:ea typeface="Verdana" panose="020B0604030504040204" pitchFamily="34" charset="0"/>
                <a:cs typeface="Verdana" panose="020B0604030504040204" pitchFamily="34" charset="0"/>
              </a:rPr>
              <a:t>2019</a:t>
            </a:r>
            <a:endParaRPr lang="fr-FR" sz="14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endParaRPr lang="fr-FR" sz="14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fr-FR" sz="1400" dirty="0">
                <a:latin typeface="Verdana" panose="020B0604030504040204" pitchFamily="34" charset="0"/>
                <a:ea typeface="Verdana" panose="020B0604030504040204" pitchFamily="34" charset="0"/>
                <a:cs typeface="Verdana" panose="020B0604030504040204" pitchFamily="34" charset="0"/>
              </a:rPr>
              <a:t>Panorama des perspectives </a:t>
            </a:r>
            <a:r>
              <a:rPr lang="fr-FR" sz="1400" dirty="0" smtClean="0">
                <a:latin typeface="Verdana" panose="020B0604030504040204" pitchFamily="34" charset="0"/>
                <a:ea typeface="Verdana" panose="020B0604030504040204" pitchFamily="34" charset="0"/>
                <a:cs typeface="Verdana" panose="020B0604030504040204" pitchFamily="34" charset="0"/>
              </a:rPr>
              <a:t>2020/2021</a:t>
            </a:r>
            <a:endParaRPr lang="fr-FR" sz="1350" dirty="0"/>
          </a:p>
        </p:txBody>
      </p:sp>
      <p:pic>
        <p:nvPicPr>
          <p:cNvPr id="4" name="Imag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9282" y="1786069"/>
            <a:ext cx="4690574" cy="3127049"/>
          </a:xfrm>
          <a:prstGeom prst="rect">
            <a:avLst/>
          </a:prstGeom>
          <a:ln>
            <a:solidFill>
              <a:schemeClr val="tx1"/>
            </a:solidFill>
          </a:ln>
        </p:spPr>
      </p:pic>
      <p:sp>
        <p:nvSpPr>
          <p:cNvPr id="6" name="ZoneTexte 5"/>
          <p:cNvSpPr txBox="1"/>
          <p:nvPr/>
        </p:nvSpPr>
        <p:spPr>
          <a:xfrm>
            <a:off x="2563738" y="4913118"/>
            <a:ext cx="2366118" cy="215444"/>
          </a:xfrm>
          <a:prstGeom prst="rect">
            <a:avLst/>
          </a:prstGeom>
          <a:noFill/>
        </p:spPr>
        <p:txBody>
          <a:bodyPr wrap="square" rtlCol="0">
            <a:spAutoFit/>
          </a:bodyPr>
          <a:lstStyle/>
          <a:p>
            <a:pPr algn="ctr"/>
            <a:r>
              <a:rPr lang="fr-FR" sz="800" i="1" dirty="0" smtClean="0">
                <a:latin typeface="Verdana" panose="020B0604030504040204" pitchFamily="34" charset="0"/>
                <a:ea typeface="Verdana" panose="020B0604030504040204" pitchFamily="34" charset="0"/>
              </a:rPr>
              <a:t>Journée de rentrée doctorale 2019/2020</a:t>
            </a:r>
            <a:endParaRPr lang="fr-FR" sz="800" i="1" dirty="0">
              <a:latin typeface="Verdana" panose="020B0604030504040204" pitchFamily="34" charset="0"/>
              <a:ea typeface="Verdana" panose="020B0604030504040204" pitchFamily="34" charset="0"/>
            </a:endParaRPr>
          </a:p>
        </p:txBody>
      </p:sp>
      <p:pic>
        <p:nvPicPr>
          <p:cNvPr id="7" name="Imag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77270" y="5282387"/>
            <a:ext cx="2902688" cy="1169592"/>
          </a:xfrm>
          <a:prstGeom prst="rect">
            <a:avLst/>
          </a:prstGeom>
        </p:spPr>
      </p:pic>
    </p:spTree>
    <p:extLst>
      <p:ext uri="{BB962C8B-B14F-4D97-AF65-F5344CB8AC3E}">
        <p14:creationId xmlns:p14="http://schemas.microsoft.com/office/powerpoint/2010/main" val="323897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FD017397-17C5-4E87-B796-91E4BFAF2489}"/>
              </a:ext>
            </a:extLst>
          </p:cNvPr>
          <p:cNvSpPr txBox="1"/>
          <p:nvPr/>
        </p:nvSpPr>
        <p:spPr>
          <a:xfrm>
            <a:off x="252663" y="373056"/>
            <a:ext cx="7023791" cy="400110"/>
          </a:xfrm>
          <a:prstGeom prst="rect">
            <a:avLst/>
          </a:prstGeom>
          <a:noFill/>
        </p:spPr>
        <p:txBody>
          <a:bodyPr wrap="square" rtlCol="0">
            <a:spAutoFit/>
          </a:bodyPr>
          <a:lstStyle/>
          <a:p>
            <a:r>
              <a:rPr lang="fr-FR" sz="2000" b="1" dirty="0">
                <a:solidFill>
                  <a:schemeClr val="bg1">
                    <a:lumMod val="65000"/>
                  </a:schemeClr>
                </a:solidFill>
                <a:latin typeface="Verdana" panose="020B0604030504040204" pitchFamily="34" charset="0"/>
                <a:ea typeface="Verdana" panose="020B0604030504040204" pitchFamily="34" charset="0"/>
              </a:rPr>
              <a:t>Perspectives </a:t>
            </a:r>
            <a:r>
              <a:rPr lang="fr-FR" sz="2000" b="1" dirty="0" smtClean="0">
                <a:solidFill>
                  <a:schemeClr val="bg1">
                    <a:lumMod val="65000"/>
                  </a:schemeClr>
                </a:solidFill>
                <a:latin typeface="Verdana" panose="020B0604030504040204" pitchFamily="34" charset="0"/>
                <a:ea typeface="Verdana" panose="020B0604030504040204" pitchFamily="34" charset="0"/>
              </a:rPr>
              <a:t>2020/2021</a:t>
            </a:r>
            <a:endParaRPr lang="fr-FR" sz="2000" b="1" dirty="0">
              <a:solidFill>
                <a:schemeClr val="bg1">
                  <a:lumMod val="65000"/>
                </a:schemeClr>
              </a:solidFill>
              <a:latin typeface="Verdana" panose="020B0604030504040204" pitchFamily="34" charset="0"/>
              <a:ea typeface="Verdana" panose="020B0604030504040204" pitchFamily="34" charset="0"/>
            </a:endParaRPr>
          </a:p>
        </p:txBody>
      </p:sp>
      <p:sp>
        <p:nvSpPr>
          <p:cNvPr id="4" name="ZoneTexte 3">
            <a:extLst>
              <a:ext uri="{FF2B5EF4-FFF2-40B4-BE49-F238E27FC236}">
                <a16:creationId xmlns:a16="http://schemas.microsoft.com/office/drawing/2014/main" id="{9E34AE46-4937-40D6-AF94-5F9047C98D52}"/>
              </a:ext>
            </a:extLst>
          </p:cNvPr>
          <p:cNvSpPr txBox="1"/>
          <p:nvPr/>
        </p:nvSpPr>
        <p:spPr>
          <a:xfrm>
            <a:off x="252663" y="1277341"/>
            <a:ext cx="8631278" cy="4247317"/>
          </a:xfrm>
          <a:prstGeom prst="rect">
            <a:avLst/>
          </a:prstGeom>
          <a:noFill/>
        </p:spPr>
        <p:txBody>
          <a:bodyPr wrap="square" rtlCol="0">
            <a:spAutoFit/>
          </a:bodyPr>
          <a:lstStyle/>
          <a:p>
            <a:pPr algn="just">
              <a:lnSpc>
                <a:spcPct val="150000"/>
              </a:lnSpc>
            </a:pPr>
            <a:r>
              <a:rPr lang="fr-FR" sz="1200" u="sng" dirty="0" smtClean="0">
                <a:latin typeface="Verdana" panose="020B0604030504040204" pitchFamily="34" charset="0"/>
                <a:ea typeface="Verdana" panose="020B0604030504040204" pitchFamily="34" charset="0"/>
                <a:cs typeface="Verdana" panose="020B0604030504040204" pitchFamily="34" charset="0"/>
              </a:rPr>
              <a:t>Poursuite de carrière</a:t>
            </a:r>
          </a:p>
          <a:p>
            <a:pPr algn="just">
              <a:lnSpc>
                <a:spcPct val="150000"/>
              </a:lnSpc>
            </a:pPr>
            <a:r>
              <a:rPr lang="fr-FR" sz="1200" dirty="0" smtClean="0">
                <a:latin typeface="Verdana" panose="020B0604030504040204" pitchFamily="34" charset="0"/>
                <a:ea typeface="Verdana" panose="020B0604030504040204" pitchFamily="34" charset="0"/>
                <a:cs typeface="Verdana" panose="020B0604030504040204" pitchFamily="34" charset="0"/>
              </a:rPr>
              <a:t>Mise en place d’événements carrière récurrents pour les doctorants/docteurs d’UBFC (</a:t>
            </a:r>
            <a:r>
              <a:rPr lang="fr-FR" sz="1200" dirty="0" err="1" smtClean="0">
                <a:latin typeface="Verdana" panose="020B0604030504040204" pitchFamily="34" charset="0"/>
                <a:ea typeface="Verdana" panose="020B0604030504040204" pitchFamily="34" charset="0"/>
                <a:cs typeface="Verdana" panose="020B0604030504040204" pitchFamily="34" charset="0"/>
              </a:rPr>
              <a:t>Afterwork</a:t>
            </a:r>
            <a:r>
              <a:rPr lang="fr-FR" sz="1200" dirty="0" smtClean="0">
                <a:latin typeface="Verdana" panose="020B0604030504040204" pitchFamily="34" charset="0"/>
                <a:ea typeface="Verdana" panose="020B0604030504040204" pitchFamily="34" charset="0"/>
                <a:cs typeface="Verdana" panose="020B0604030504040204" pitchFamily="34" charset="0"/>
              </a:rPr>
              <a:t> MEDEF, témoignages, …).</a:t>
            </a:r>
          </a:p>
          <a:p>
            <a:pPr algn="just">
              <a:lnSpc>
                <a:spcPct val="150000"/>
              </a:lnSpc>
            </a:pPr>
            <a:endParaRPr lang="fr-FR" sz="1200" dirty="0">
              <a:latin typeface="Verdana" panose="020B0604030504040204" pitchFamily="34" charset="0"/>
              <a:ea typeface="Verdana" panose="020B0604030504040204" pitchFamily="34" charset="0"/>
              <a:cs typeface="Verdana" panose="020B0604030504040204" pitchFamily="34" charset="0"/>
            </a:endParaRPr>
          </a:p>
          <a:p>
            <a:pPr algn="just">
              <a:lnSpc>
                <a:spcPct val="150000"/>
              </a:lnSpc>
            </a:pPr>
            <a:r>
              <a:rPr lang="fr-FR" sz="1200" u="sng" dirty="0" smtClean="0">
                <a:latin typeface="Verdana" panose="020B0604030504040204" pitchFamily="34" charset="0"/>
                <a:ea typeface="Verdana" panose="020B0604030504040204" pitchFamily="34" charset="0"/>
                <a:cs typeface="Verdana" panose="020B0604030504040204" pitchFamily="34" charset="0"/>
              </a:rPr>
              <a:t>Limitation de la durée des thèses à 6 années</a:t>
            </a:r>
          </a:p>
          <a:p>
            <a:pPr algn="just">
              <a:lnSpc>
                <a:spcPct val="150000"/>
              </a:lnSpc>
            </a:pPr>
            <a:r>
              <a:rPr lang="fr-FR" sz="1200" dirty="0" smtClean="0">
                <a:latin typeface="Verdana" panose="020B0604030504040204" pitchFamily="34" charset="0"/>
                <a:ea typeface="Verdana" panose="020B0604030504040204" pitchFamily="34" charset="0"/>
                <a:cs typeface="Verdana" panose="020B0604030504040204" pitchFamily="34" charset="0"/>
              </a:rPr>
              <a:t>Le travail engagé en 2019/2020 va se poursuivre en 2020/2021 :</a:t>
            </a:r>
          </a:p>
          <a:p>
            <a:pPr marL="171450" indent="-171450" algn="just">
              <a:lnSpc>
                <a:spcPct val="150000"/>
              </a:lnSpc>
              <a:buFontTx/>
              <a:buChar char="-"/>
            </a:pPr>
            <a:r>
              <a:rPr lang="fr-FR" sz="1200" dirty="0" smtClean="0">
                <a:latin typeface="Verdana" panose="020B0604030504040204" pitchFamily="34" charset="0"/>
                <a:ea typeface="Verdana" panose="020B0604030504040204" pitchFamily="34" charset="0"/>
                <a:cs typeface="Verdana" panose="020B0604030504040204" pitchFamily="34" charset="0"/>
              </a:rPr>
              <a:t>Envoi systématique d’un courrier aux doctorants inscrits en 6</a:t>
            </a:r>
            <a:r>
              <a:rPr lang="fr-FR" sz="1200" baseline="30000" dirty="0" smtClean="0">
                <a:latin typeface="Verdana" panose="020B0604030504040204" pitchFamily="34" charset="0"/>
                <a:ea typeface="Verdana" panose="020B0604030504040204" pitchFamily="34" charset="0"/>
                <a:cs typeface="Verdana" panose="020B0604030504040204" pitchFamily="34" charset="0"/>
              </a:rPr>
              <a:t>ème</a:t>
            </a:r>
            <a:r>
              <a:rPr lang="fr-FR" sz="1200" dirty="0" smtClean="0">
                <a:latin typeface="Verdana" panose="020B0604030504040204" pitchFamily="34" charset="0"/>
                <a:ea typeface="Verdana" panose="020B0604030504040204" pitchFamily="34" charset="0"/>
                <a:cs typeface="Verdana" panose="020B0604030504040204" pitchFamily="34" charset="0"/>
              </a:rPr>
              <a:t> année en 2020/2021 pour les prévenir que, sauf cas exceptionnel, ils ne pourront pas être réinscrits en 7</a:t>
            </a:r>
            <a:r>
              <a:rPr lang="fr-FR" sz="1200" baseline="30000" dirty="0" smtClean="0">
                <a:latin typeface="Verdana" panose="020B0604030504040204" pitchFamily="34" charset="0"/>
                <a:ea typeface="Verdana" panose="020B0604030504040204" pitchFamily="34" charset="0"/>
                <a:cs typeface="Verdana" panose="020B0604030504040204" pitchFamily="34" charset="0"/>
              </a:rPr>
              <a:t>ème</a:t>
            </a:r>
            <a:r>
              <a:rPr lang="fr-FR" sz="1200" dirty="0" smtClean="0">
                <a:latin typeface="Verdana" panose="020B0604030504040204" pitchFamily="34" charset="0"/>
                <a:ea typeface="Verdana" panose="020B0604030504040204" pitchFamily="34" charset="0"/>
                <a:cs typeface="Verdana" panose="020B0604030504040204" pitchFamily="34" charset="0"/>
              </a:rPr>
              <a:t> année et devront donc soutenir avant le 31 décembre 2021</a:t>
            </a:r>
          </a:p>
          <a:p>
            <a:pPr marL="171450" indent="-171450" algn="just">
              <a:lnSpc>
                <a:spcPct val="150000"/>
              </a:lnSpc>
              <a:buFontTx/>
              <a:buChar char="-"/>
            </a:pPr>
            <a:r>
              <a:rPr lang="fr-FR" sz="1200" dirty="0" smtClean="0">
                <a:latin typeface="Verdana" panose="020B0604030504040204" pitchFamily="34" charset="0"/>
                <a:ea typeface="Verdana" panose="020B0604030504040204" pitchFamily="34" charset="0"/>
                <a:cs typeface="Verdana" panose="020B0604030504040204" pitchFamily="34" charset="0"/>
              </a:rPr>
              <a:t>Réinscription en 7</a:t>
            </a:r>
            <a:r>
              <a:rPr lang="fr-FR" sz="1200" baseline="30000" dirty="0" smtClean="0">
                <a:latin typeface="Verdana" panose="020B0604030504040204" pitchFamily="34" charset="0"/>
                <a:ea typeface="Verdana" panose="020B0604030504040204" pitchFamily="34" charset="0"/>
                <a:cs typeface="Verdana" panose="020B0604030504040204" pitchFamily="34" charset="0"/>
              </a:rPr>
              <a:t>ème</a:t>
            </a:r>
            <a:r>
              <a:rPr lang="fr-FR" sz="1200" dirty="0" smtClean="0">
                <a:latin typeface="Verdana" panose="020B0604030504040204" pitchFamily="34" charset="0"/>
                <a:ea typeface="Verdana" panose="020B0604030504040204" pitchFamily="34" charset="0"/>
                <a:cs typeface="Verdana" panose="020B0604030504040204" pitchFamily="34" charset="0"/>
              </a:rPr>
              <a:t> année et au-delà soumise à l’accord du Collège doctoral, basé sur un dialogue entre le Collège doctoral, l’encadrant de thèse et la direction de l’école doctorale</a:t>
            </a:r>
          </a:p>
          <a:p>
            <a:pPr marL="171450" indent="-171450" algn="just">
              <a:lnSpc>
                <a:spcPct val="150000"/>
              </a:lnSpc>
              <a:buFontTx/>
              <a:buChar char="-"/>
            </a:pPr>
            <a:endParaRPr lang="fr-FR" sz="1200" dirty="0">
              <a:latin typeface="Verdana" panose="020B0604030504040204" pitchFamily="34" charset="0"/>
              <a:ea typeface="Verdana" panose="020B0604030504040204" pitchFamily="34" charset="0"/>
              <a:cs typeface="Verdana" panose="020B0604030504040204" pitchFamily="34" charset="0"/>
            </a:endParaRPr>
          </a:p>
          <a:p>
            <a:pPr algn="just">
              <a:lnSpc>
                <a:spcPct val="150000"/>
              </a:lnSpc>
            </a:pPr>
            <a:r>
              <a:rPr lang="fr-FR" sz="1200" u="sng" dirty="0" smtClean="0">
                <a:latin typeface="Verdana" panose="020B0604030504040204" pitchFamily="34" charset="0"/>
                <a:ea typeface="Verdana" panose="020B0604030504040204" pitchFamily="34" charset="0"/>
                <a:cs typeface="Verdana" panose="020B0604030504040204" pitchFamily="34" charset="0"/>
              </a:rPr>
              <a:t>Evaluation HCERES</a:t>
            </a:r>
          </a:p>
          <a:p>
            <a:pPr algn="just">
              <a:lnSpc>
                <a:spcPct val="150000"/>
              </a:lnSpc>
            </a:pPr>
            <a:r>
              <a:rPr lang="fr-FR" sz="1200" dirty="0" smtClean="0">
                <a:latin typeface="Verdana" panose="020B0604030504040204" pitchFamily="34" charset="0"/>
                <a:ea typeface="Verdana" panose="020B0604030504040204" pitchFamily="34" charset="0"/>
                <a:cs typeface="Verdana" panose="020B0604030504040204" pitchFamily="34" charset="0"/>
              </a:rPr>
              <a:t>La Bourgogne Franche-Comté fait partie de la vague C. Le Collège doctoral et les écoles doctorales vont préparer l’évaluation à partir du début d’année 2021.</a:t>
            </a:r>
          </a:p>
        </p:txBody>
      </p:sp>
    </p:spTree>
    <p:extLst>
      <p:ext uri="{BB962C8B-B14F-4D97-AF65-F5344CB8AC3E}">
        <p14:creationId xmlns:p14="http://schemas.microsoft.com/office/powerpoint/2010/main" val="3184405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ZoneTexte 38">
            <a:extLst>
              <a:ext uri="{FF2B5EF4-FFF2-40B4-BE49-F238E27FC236}">
                <a16:creationId xmlns:a16="http://schemas.microsoft.com/office/drawing/2014/main" id="{B60AA7B0-2AF0-4768-821C-27F731E5BE16}"/>
              </a:ext>
            </a:extLst>
          </p:cNvPr>
          <p:cNvSpPr txBox="1"/>
          <p:nvPr/>
        </p:nvSpPr>
        <p:spPr>
          <a:xfrm>
            <a:off x="182622" y="466016"/>
            <a:ext cx="7492349" cy="323165"/>
          </a:xfrm>
          <a:prstGeom prst="rect">
            <a:avLst/>
          </a:prstGeom>
          <a:noFill/>
        </p:spPr>
        <p:txBody>
          <a:bodyPr wrap="square" rtlCol="0">
            <a:spAutoFit/>
          </a:bodyPr>
          <a:lstStyle/>
          <a:p>
            <a:r>
              <a:rPr lang="fr-FR" sz="15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Enquête auprès des doctorants de 1</a:t>
            </a:r>
            <a:r>
              <a:rPr lang="fr-FR" sz="1500" b="1" baseline="30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ère</a:t>
            </a:r>
            <a:r>
              <a:rPr lang="fr-FR" sz="15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année lors de la JRD 2019</a:t>
            </a:r>
          </a:p>
        </p:txBody>
      </p:sp>
      <p:graphicFrame>
        <p:nvGraphicFramePr>
          <p:cNvPr id="5" name="Graphique 4"/>
          <p:cNvGraphicFramePr/>
          <p:nvPr>
            <p:extLst/>
          </p:nvPr>
        </p:nvGraphicFramePr>
        <p:xfrm>
          <a:off x="541890" y="2156742"/>
          <a:ext cx="4150519"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p:cNvGraphicFramePr/>
          <p:nvPr>
            <p:extLst/>
          </p:nvPr>
        </p:nvGraphicFramePr>
        <p:xfrm>
          <a:off x="5139227" y="2156742"/>
          <a:ext cx="3429000" cy="2057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246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ZoneTexte 38">
            <a:extLst>
              <a:ext uri="{FF2B5EF4-FFF2-40B4-BE49-F238E27FC236}">
                <a16:creationId xmlns:a16="http://schemas.microsoft.com/office/drawing/2014/main" id="{B60AA7B0-2AF0-4768-821C-27F731E5BE16}"/>
              </a:ext>
            </a:extLst>
          </p:cNvPr>
          <p:cNvSpPr txBox="1"/>
          <p:nvPr/>
        </p:nvSpPr>
        <p:spPr>
          <a:xfrm>
            <a:off x="259534" y="431833"/>
            <a:ext cx="7492349" cy="323165"/>
          </a:xfrm>
          <a:prstGeom prst="rect">
            <a:avLst/>
          </a:prstGeom>
          <a:noFill/>
        </p:spPr>
        <p:txBody>
          <a:bodyPr wrap="square" rtlCol="0">
            <a:spAutoFit/>
          </a:bodyPr>
          <a:lstStyle/>
          <a:p>
            <a:r>
              <a:rPr lang="fr-FR" sz="15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Enquête auprès des doctorants de 1</a:t>
            </a:r>
            <a:r>
              <a:rPr lang="fr-FR" sz="1500" b="1" baseline="30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ère</a:t>
            </a:r>
            <a:r>
              <a:rPr lang="fr-FR" sz="15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année lors de la JRD 2019</a:t>
            </a:r>
          </a:p>
        </p:txBody>
      </p:sp>
      <p:sp>
        <p:nvSpPr>
          <p:cNvPr id="8" name="ZoneTexte 7"/>
          <p:cNvSpPr txBox="1"/>
          <p:nvPr/>
        </p:nvSpPr>
        <p:spPr>
          <a:xfrm>
            <a:off x="259534" y="1977203"/>
            <a:ext cx="8518021" cy="2862322"/>
          </a:xfrm>
          <a:prstGeom prst="rect">
            <a:avLst/>
          </a:prstGeom>
          <a:noFill/>
        </p:spPr>
        <p:txBody>
          <a:bodyPr wrap="square" rtlCol="0">
            <a:spAutoFit/>
          </a:bodyPr>
          <a:lstStyle/>
          <a:p>
            <a:pPr algn="just">
              <a:lnSpc>
                <a:spcPct val="150000"/>
              </a:lnSpc>
            </a:pPr>
            <a:r>
              <a:rPr lang="fr-FR" sz="1200" u="sng" dirty="0">
                <a:latin typeface="Verdana" panose="020B0604030504040204" pitchFamily="34" charset="0"/>
                <a:ea typeface="Verdana" panose="020B0604030504040204" pitchFamily="34" charset="0"/>
              </a:rPr>
              <a:t>Rapport à l’école doctorale</a:t>
            </a:r>
          </a:p>
          <a:p>
            <a:pPr marL="214313" indent="-214313" algn="just">
              <a:lnSpc>
                <a:spcPct val="150000"/>
              </a:lnSpc>
              <a:buFont typeface="Arial" panose="020B0604020202020204" pitchFamily="34" charset="0"/>
              <a:buChar char="•"/>
            </a:pPr>
            <a:r>
              <a:rPr lang="fr-FR" sz="1200" dirty="0">
                <a:latin typeface="Verdana" panose="020B0604030504040204" pitchFamily="34" charset="0"/>
                <a:ea typeface="Verdana" panose="020B0604030504040204" pitchFamily="34" charset="0"/>
              </a:rPr>
              <a:t>93% savent qu’ils sont rattachés à l’une des 6 écoles doctorales d’UBFC</a:t>
            </a:r>
          </a:p>
          <a:p>
            <a:pPr marL="214313" indent="-214313" algn="just">
              <a:lnSpc>
                <a:spcPct val="150000"/>
              </a:lnSpc>
              <a:buFont typeface="Arial" panose="020B0604020202020204" pitchFamily="34" charset="0"/>
              <a:buChar char="•"/>
            </a:pPr>
            <a:r>
              <a:rPr lang="fr-FR" sz="1200" dirty="0">
                <a:latin typeface="Verdana" panose="020B0604030504040204" pitchFamily="34" charset="0"/>
                <a:ea typeface="Verdana" panose="020B0604030504040204" pitchFamily="34" charset="0"/>
              </a:rPr>
              <a:t>71% se sont rendus auprès du secrétariat en période d’inscription</a:t>
            </a:r>
          </a:p>
          <a:p>
            <a:pPr marL="214313" indent="-214313" algn="just">
              <a:lnSpc>
                <a:spcPct val="150000"/>
              </a:lnSpc>
              <a:buFont typeface="Arial" panose="020B0604020202020204" pitchFamily="34" charset="0"/>
              <a:buChar char="•"/>
            </a:pPr>
            <a:r>
              <a:rPr lang="fr-FR" sz="1200" dirty="0">
                <a:latin typeface="Verdana" panose="020B0604030504040204" pitchFamily="34" charset="0"/>
                <a:ea typeface="Verdana" panose="020B0604030504040204" pitchFamily="34" charset="0"/>
              </a:rPr>
              <a:t>78% trouvent que la prise de contact avec l’ED a été facile, voire très facile. </a:t>
            </a:r>
          </a:p>
          <a:p>
            <a:pPr algn="just">
              <a:lnSpc>
                <a:spcPct val="150000"/>
              </a:lnSpc>
            </a:pPr>
            <a:r>
              <a:rPr lang="fr-FR" sz="1200" dirty="0">
                <a:latin typeface="Verdana" panose="020B0604030504040204" pitchFamily="34" charset="0"/>
                <a:ea typeface="Verdana" panose="020B0604030504040204" pitchFamily="34" charset="0"/>
              </a:rPr>
              <a:t>	19% moyennement facile, 1% pas facile du tout.</a:t>
            </a:r>
          </a:p>
          <a:p>
            <a:pPr marL="214313" indent="-214313" algn="just">
              <a:lnSpc>
                <a:spcPct val="150000"/>
              </a:lnSpc>
              <a:buFont typeface="Arial" panose="020B0604020202020204" pitchFamily="34" charset="0"/>
              <a:buChar char="•"/>
            </a:pPr>
            <a:r>
              <a:rPr lang="fr-FR" sz="1200" dirty="0">
                <a:latin typeface="Verdana" panose="020B0604030504040204" pitchFamily="34" charset="0"/>
                <a:ea typeface="Verdana" panose="020B0604030504040204" pitchFamily="34" charset="0"/>
              </a:rPr>
              <a:t>62% connaissent le nom des dirigeants de l’ED</a:t>
            </a:r>
          </a:p>
          <a:p>
            <a:pPr marL="214313" indent="-214313" algn="just">
              <a:lnSpc>
                <a:spcPct val="150000"/>
              </a:lnSpc>
              <a:buFont typeface="Arial" panose="020B0604020202020204" pitchFamily="34" charset="0"/>
              <a:buChar char="•"/>
            </a:pPr>
            <a:r>
              <a:rPr lang="fr-FR" sz="1200" dirty="0">
                <a:latin typeface="Verdana" panose="020B0604030504040204" pitchFamily="34" charset="0"/>
                <a:ea typeface="Verdana" panose="020B0604030504040204" pitchFamily="34" charset="0"/>
              </a:rPr>
              <a:t>51% ont pris connaissance du règlement intérieur de leur ED</a:t>
            </a:r>
          </a:p>
          <a:p>
            <a:pPr marL="214313" indent="-214313" algn="just">
              <a:lnSpc>
                <a:spcPct val="150000"/>
              </a:lnSpc>
              <a:buFont typeface="Arial" panose="020B0604020202020204" pitchFamily="34" charset="0"/>
              <a:buChar char="•"/>
            </a:pPr>
            <a:r>
              <a:rPr lang="fr-FR" sz="1200" dirty="0">
                <a:latin typeface="Verdana" panose="020B0604030504040204" pitchFamily="34" charset="0"/>
                <a:ea typeface="Verdana" panose="020B0604030504040204" pitchFamily="34" charset="0"/>
              </a:rPr>
              <a:t>71% se sont informés sur le doctorat à UBFC via le site internet de l’ED</a:t>
            </a:r>
          </a:p>
          <a:p>
            <a:pPr marL="214313" indent="-214313" algn="just">
              <a:lnSpc>
                <a:spcPct val="150000"/>
              </a:lnSpc>
              <a:buFont typeface="Arial" panose="020B0604020202020204" pitchFamily="34" charset="0"/>
              <a:buChar char="•"/>
            </a:pPr>
            <a:r>
              <a:rPr lang="fr-FR" sz="1200" dirty="0">
                <a:latin typeface="Verdana" panose="020B0604030504040204" pitchFamily="34" charset="0"/>
                <a:ea typeface="Verdana" panose="020B0604030504040204" pitchFamily="34" charset="0"/>
              </a:rPr>
              <a:t>57% ont consulté le secrétariat de l’ED pour mener à bien leur inscription</a:t>
            </a:r>
          </a:p>
          <a:p>
            <a:pPr marL="214313" indent="-214313" algn="just">
              <a:lnSpc>
                <a:spcPct val="150000"/>
              </a:lnSpc>
              <a:buFont typeface="Arial" panose="020B0604020202020204" pitchFamily="34" charset="0"/>
              <a:buChar char="•"/>
            </a:pPr>
            <a:r>
              <a:rPr lang="fr-FR" sz="1200" dirty="0">
                <a:latin typeface="Verdana" panose="020B0604030504040204" pitchFamily="34" charset="0"/>
                <a:ea typeface="Verdana" panose="020B0604030504040204" pitchFamily="34" charset="0"/>
              </a:rPr>
              <a:t>54% savent qu’ils peuvent représenter les doctorants, notamment au Conseil de l’ED</a:t>
            </a:r>
          </a:p>
        </p:txBody>
      </p:sp>
    </p:spTree>
    <p:extLst>
      <p:ext uri="{BB962C8B-B14F-4D97-AF65-F5344CB8AC3E}">
        <p14:creationId xmlns:p14="http://schemas.microsoft.com/office/powerpoint/2010/main" val="3401856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ZoneTexte 38">
            <a:extLst>
              <a:ext uri="{FF2B5EF4-FFF2-40B4-BE49-F238E27FC236}">
                <a16:creationId xmlns:a16="http://schemas.microsoft.com/office/drawing/2014/main" id="{B60AA7B0-2AF0-4768-821C-27F731E5BE16}"/>
              </a:ext>
            </a:extLst>
          </p:cNvPr>
          <p:cNvSpPr txBox="1"/>
          <p:nvPr/>
        </p:nvSpPr>
        <p:spPr>
          <a:xfrm>
            <a:off x="319355" y="406195"/>
            <a:ext cx="7492349" cy="323165"/>
          </a:xfrm>
          <a:prstGeom prst="rect">
            <a:avLst/>
          </a:prstGeom>
          <a:noFill/>
        </p:spPr>
        <p:txBody>
          <a:bodyPr wrap="square" rtlCol="0">
            <a:spAutoFit/>
          </a:bodyPr>
          <a:lstStyle/>
          <a:p>
            <a:r>
              <a:rPr lang="fr-FR" sz="15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Enquête auprès des doctorants de 1</a:t>
            </a:r>
            <a:r>
              <a:rPr lang="fr-FR" sz="1500" b="1" baseline="30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ère</a:t>
            </a:r>
            <a:r>
              <a:rPr lang="fr-FR" sz="15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année lors de la JRD 2019</a:t>
            </a:r>
          </a:p>
        </p:txBody>
      </p:sp>
      <p:sp>
        <p:nvSpPr>
          <p:cNvPr id="8" name="ZoneTexte 7"/>
          <p:cNvSpPr txBox="1"/>
          <p:nvPr/>
        </p:nvSpPr>
        <p:spPr>
          <a:xfrm>
            <a:off x="259534" y="1624689"/>
            <a:ext cx="8518021" cy="369332"/>
          </a:xfrm>
          <a:prstGeom prst="rect">
            <a:avLst/>
          </a:prstGeom>
          <a:noFill/>
        </p:spPr>
        <p:txBody>
          <a:bodyPr wrap="square" rtlCol="0">
            <a:spAutoFit/>
          </a:bodyPr>
          <a:lstStyle/>
          <a:p>
            <a:pPr algn="just">
              <a:lnSpc>
                <a:spcPct val="150000"/>
              </a:lnSpc>
            </a:pPr>
            <a:r>
              <a:rPr lang="fr-FR" sz="1200" u="sng" dirty="0">
                <a:latin typeface="Verdana" panose="020B0604030504040204" pitchFamily="34" charset="0"/>
                <a:ea typeface="Verdana" panose="020B0604030504040204" pitchFamily="34" charset="0"/>
              </a:rPr>
              <a:t>L’assistance à l’inscription / les outils</a:t>
            </a:r>
          </a:p>
        </p:txBody>
      </p:sp>
      <p:graphicFrame>
        <p:nvGraphicFramePr>
          <p:cNvPr id="5" name="Graphique 4"/>
          <p:cNvGraphicFramePr/>
          <p:nvPr>
            <p:extLst/>
          </p:nvPr>
        </p:nvGraphicFramePr>
        <p:xfrm>
          <a:off x="259534" y="2978082"/>
          <a:ext cx="3429000" cy="20574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4569863" y="2675052"/>
            <a:ext cx="4207691" cy="1947841"/>
          </a:xfrm>
          <a:prstGeom prst="rect">
            <a:avLst/>
          </a:prstGeom>
        </p:spPr>
        <p:txBody>
          <a:bodyPr wrap="square">
            <a:spAutoFit/>
          </a:bodyPr>
          <a:lstStyle/>
          <a:p>
            <a:pPr algn="just">
              <a:lnSpc>
                <a:spcPct val="107000"/>
              </a:lnSpc>
              <a:spcAft>
                <a:spcPts val="600"/>
              </a:spcAft>
            </a:pPr>
            <a:r>
              <a:rPr lang="fr-FR" sz="1200" dirty="0">
                <a:latin typeface="Verdana" panose="020B0604030504040204" pitchFamily="34" charset="0"/>
                <a:ea typeface="Verdana" panose="020B0604030504040204" pitchFamily="34" charset="0"/>
                <a:cs typeface="Times New Roman" panose="02020603050405020304" pitchFamily="18" charset="0"/>
              </a:rPr>
              <a:t>Les principales difficultés rencontrées :</a:t>
            </a:r>
          </a:p>
          <a:p>
            <a:pPr marL="257175" indent="-257175" algn="just">
              <a:lnSpc>
                <a:spcPct val="107000"/>
              </a:lnSpc>
              <a:buFont typeface="Calibri" panose="020F0502020204030204" pitchFamily="34" charset="0"/>
              <a:buChar char="-"/>
            </a:pPr>
            <a:r>
              <a:rPr lang="fr-FR" sz="1200" dirty="0">
                <a:latin typeface="Verdana" panose="020B0604030504040204" pitchFamily="34" charset="0"/>
                <a:ea typeface="Verdana" panose="020B0604030504040204" pitchFamily="34" charset="0"/>
                <a:cs typeface="Times New Roman" panose="02020603050405020304" pitchFamily="18" charset="0"/>
              </a:rPr>
              <a:t>La constitution du dossier (récupération des pièces demandées) &gt; concerne plutôt les ED et les « listes de pièces à fournir »</a:t>
            </a:r>
          </a:p>
          <a:p>
            <a:pPr marL="257175" indent="-257175" algn="just">
              <a:lnSpc>
                <a:spcPct val="107000"/>
              </a:lnSpc>
              <a:buFont typeface="Calibri" panose="020F0502020204030204" pitchFamily="34" charset="0"/>
              <a:buChar char="-"/>
            </a:pPr>
            <a:r>
              <a:rPr lang="fr-FR" sz="1200" dirty="0">
                <a:latin typeface="Verdana" panose="020B0604030504040204" pitchFamily="34" charset="0"/>
                <a:ea typeface="Verdana" panose="020B0604030504040204" pitchFamily="34" charset="0"/>
                <a:cs typeface="Times New Roman" panose="02020603050405020304" pitchFamily="18" charset="0"/>
              </a:rPr>
              <a:t>Le manque de clarté des rubriques et des renseignements demandés</a:t>
            </a:r>
          </a:p>
          <a:p>
            <a:pPr marL="257175" indent="-257175" algn="just">
              <a:lnSpc>
                <a:spcPct val="107000"/>
              </a:lnSpc>
              <a:buFont typeface="Calibri" panose="020F0502020204030204" pitchFamily="34" charset="0"/>
              <a:buChar char="-"/>
            </a:pPr>
            <a:r>
              <a:rPr lang="fr-FR" sz="1200" dirty="0">
                <a:latin typeface="Verdana" panose="020B0604030504040204" pitchFamily="34" charset="0"/>
                <a:ea typeface="Verdana" panose="020B0604030504040204" pitchFamily="34" charset="0"/>
                <a:cs typeface="Times New Roman" panose="02020603050405020304" pitchFamily="18" charset="0"/>
              </a:rPr>
              <a:t>La longueur du processus</a:t>
            </a:r>
          </a:p>
          <a:p>
            <a:pPr marL="257175" indent="-257175" algn="just">
              <a:lnSpc>
                <a:spcPct val="107000"/>
              </a:lnSpc>
              <a:spcAft>
                <a:spcPts val="600"/>
              </a:spcAft>
              <a:buFont typeface="Calibri" panose="020F0502020204030204" pitchFamily="34" charset="0"/>
              <a:buChar char="-"/>
            </a:pPr>
            <a:r>
              <a:rPr lang="fr-FR" sz="1200" dirty="0">
                <a:latin typeface="Verdana" panose="020B0604030504040204" pitchFamily="34" charset="0"/>
                <a:ea typeface="Verdana" panose="020B0604030504040204" pitchFamily="34" charset="0"/>
                <a:cs typeface="Times New Roman" panose="02020603050405020304" pitchFamily="18" charset="0"/>
              </a:rPr>
              <a:t>Le renseignement de certaines rubriques sans assistance</a:t>
            </a:r>
          </a:p>
        </p:txBody>
      </p:sp>
      <p:sp>
        <p:nvSpPr>
          <p:cNvPr id="3" name="Rectangle 2"/>
          <p:cNvSpPr/>
          <p:nvPr/>
        </p:nvSpPr>
        <p:spPr>
          <a:xfrm>
            <a:off x="259534" y="2202552"/>
            <a:ext cx="3429000" cy="685188"/>
          </a:xfrm>
          <a:prstGeom prst="rect">
            <a:avLst/>
          </a:prstGeom>
        </p:spPr>
        <p:txBody>
          <a:bodyPr wrap="square">
            <a:spAutoFit/>
          </a:bodyPr>
          <a:lstStyle/>
          <a:p>
            <a:pPr algn="just">
              <a:lnSpc>
                <a:spcPct val="107000"/>
              </a:lnSpc>
              <a:spcAft>
                <a:spcPts val="600"/>
              </a:spcAft>
            </a:pPr>
            <a:r>
              <a:rPr lang="fr-FR" sz="1200" dirty="0">
                <a:latin typeface="Verdana" panose="020B0604030504040204" pitchFamily="34" charset="0"/>
                <a:ea typeface="Verdana" panose="020B0604030504040204" pitchFamily="34" charset="0"/>
                <a:cs typeface="Times New Roman" panose="02020603050405020304" pitchFamily="18" charset="0"/>
              </a:rPr>
              <a:t>ADUM – L’inscription via le portail ADUM est jugée facile à 36% et moyennement facile à 39% :</a:t>
            </a:r>
          </a:p>
        </p:txBody>
      </p:sp>
    </p:spTree>
    <p:extLst>
      <p:ext uri="{BB962C8B-B14F-4D97-AF65-F5344CB8AC3E}">
        <p14:creationId xmlns:p14="http://schemas.microsoft.com/office/powerpoint/2010/main" val="1136268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ZoneTexte 38">
            <a:extLst>
              <a:ext uri="{FF2B5EF4-FFF2-40B4-BE49-F238E27FC236}">
                <a16:creationId xmlns:a16="http://schemas.microsoft.com/office/drawing/2014/main" id="{B60AA7B0-2AF0-4768-821C-27F731E5BE16}"/>
              </a:ext>
            </a:extLst>
          </p:cNvPr>
          <p:cNvSpPr txBox="1"/>
          <p:nvPr/>
        </p:nvSpPr>
        <p:spPr>
          <a:xfrm>
            <a:off x="259534" y="337631"/>
            <a:ext cx="7492349" cy="323165"/>
          </a:xfrm>
          <a:prstGeom prst="rect">
            <a:avLst/>
          </a:prstGeom>
          <a:noFill/>
        </p:spPr>
        <p:txBody>
          <a:bodyPr wrap="square" rtlCol="0">
            <a:spAutoFit/>
          </a:bodyPr>
          <a:lstStyle/>
          <a:p>
            <a:r>
              <a:rPr lang="fr-FR" sz="15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Enquête auprès des doctorants de 1</a:t>
            </a:r>
            <a:r>
              <a:rPr lang="fr-FR" sz="1500" b="1" baseline="30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ère</a:t>
            </a:r>
            <a:r>
              <a:rPr lang="fr-FR" sz="15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année lors de la JRD 2019</a:t>
            </a:r>
          </a:p>
        </p:txBody>
      </p:sp>
      <p:sp>
        <p:nvSpPr>
          <p:cNvPr id="8" name="ZoneTexte 7"/>
          <p:cNvSpPr txBox="1"/>
          <p:nvPr/>
        </p:nvSpPr>
        <p:spPr>
          <a:xfrm>
            <a:off x="259534" y="1624689"/>
            <a:ext cx="8518021" cy="369332"/>
          </a:xfrm>
          <a:prstGeom prst="rect">
            <a:avLst/>
          </a:prstGeom>
          <a:noFill/>
        </p:spPr>
        <p:txBody>
          <a:bodyPr wrap="square" rtlCol="0">
            <a:spAutoFit/>
          </a:bodyPr>
          <a:lstStyle/>
          <a:p>
            <a:pPr algn="just">
              <a:lnSpc>
                <a:spcPct val="150000"/>
              </a:lnSpc>
            </a:pPr>
            <a:r>
              <a:rPr lang="fr-FR" sz="1200" u="sng" dirty="0">
                <a:latin typeface="Verdana" panose="020B0604030504040204" pitchFamily="34" charset="0"/>
                <a:ea typeface="Verdana" panose="020B0604030504040204" pitchFamily="34" charset="0"/>
              </a:rPr>
              <a:t>L’assistance à l’inscription / les outils</a:t>
            </a:r>
          </a:p>
        </p:txBody>
      </p:sp>
      <p:graphicFrame>
        <p:nvGraphicFramePr>
          <p:cNvPr id="7" name="Graphique 6"/>
          <p:cNvGraphicFramePr/>
          <p:nvPr>
            <p:extLst/>
          </p:nvPr>
        </p:nvGraphicFramePr>
        <p:xfrm>
          <a:off x="259534" y="2957914"/>
          <a:ext cx="4007644" cy="20574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259534" y="2134600"/>
            <a:ext cx="4007644" cy="709874"/>
          </a:xfrm>
          <a:prstGeom prst="rect">
            <a:avLst/>
          </a:prstGeom>
        </p:spPr>
        <p:txBody>
          <a:bodyPr wrap="square">
            <a:spAutoFit/>
          </a:bodyPr>
          <a:lstStyle/>
          <a:p>
            <a:pPr algn="just">
              <a:lnSpc>
                <a:spcPct val="107000"/>
              </a:lnSpc>
              <a:spcAft>
                <a:spcPts val="600"/>
              </a:spcAft>
            </a:pPr>
            <a:r>
              <a:rPr lang="fr-FR" sz="1200" dirty="0">
                <a:latin typeface="Verdana" panose="020B0604030504040204" pitchFamily="34" charset="0"/>
                <a:ea typeface="Verdana" panose="020B0604030504040204" pitchFamily="34" charset="0"/>
                <a:cs typeface="Times New Roman" panose="02020603050405020304" pitchFamily="18" charset="0"/>
              </a:rPr>
              <a:t>Le site internet de l’école doctorale est l’outil le plus consulté par les candidats intéressés par un doctorat à UBFC </a:t>
            </a:r>
            <a:r>
              <a:rPr lang="fr-FR" sz="1350" dirty="0">
                <a:latin typeface="Calibri" panose="020F0502020204030204" pitchFamily="34" charset="0"/>
                <a:ea typeface="Calibri" panose="020F0502020204030204" pitchFamily="34" charset="0"/>
                <a:cs typeface="Times New Roman" panose="02020603050405020304" pitchFamily="18" charset="0"/>
              </a:rPr>
              <a:t>:</a:t>
            </a:r>
          </a:p>
        </p:txBody>
      </p:sp>
      <p:sp>
        <p:nvSpPr>
          <p:cNvPr id="4" name="Rectangle 3"/>
          <p:cNvSpPr/>
          <p:nvPr/>
        </p:nvSpPr>
        <p:spPr>
          <a:xfrm>
            <a:off x="4705484" y="2155663"/>
            <a:ext cx="4072071" cy="685188"/>
          </a:xfrm>
          <a:prstGeom prst="rect">
            <a:avLst/>
          </a:prstGeom>
        </p:spPr>
        <p:txBody>
          <a:bodyPr wrap="square">
            <a:spAutoFit/>
          </a:bodyPr>
          <a:lstStyle/>
          <a:p>
            <a:pPr algn="just">
              <a:lnSpc>
                <a:spcPct val="107000"/>
              </a:lnSpc>
              <a:spcAft>
                <a:spcPts val="600"/>
              </a:spcAft>
            </a:pPr>
            <a:r>
              <a:rPr lang="fr-FR" sz="1200" dirty="0">
                <a:latin typeface="Verdana" panose="020B0604030504040204" pitchFamily="34" charset="0"/>
                <a:ea typeface="Verdana" panose="020B0604030504040204" pitchFamily="34" charset="0"/>
                <a:cs typeface="Times New Roman" panose="02020603050405020304" pitchFamily="18" charset="0"/>
              </a:rPr>
              <a:t>Pour mener à bien leur inscription, les doctorants consultent en premier lieu le tutoriel ADUM et la procédure d’inscription :</a:t>
            </a:r>
          </a:p>
        </p:txBody>
      </p:sp>
      <p:graphicFrame>
        <p:nvGraphicFramePr>
          <p:cNvPr id="10" name="Graphique 9"/>
          <p:cNvGraphicFramePr/>
          <p:nvPr>
            <p:extLst/>
          </p:nvPr>
        </p:nvGraphicFramePr>
        <p:xfrm>
          <a:off x="4518544" y="3048163"/>
          <a:ext cx="4320540" cy="18769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24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ZoneTexte 38">
            <a:extLst>
              <a:ext uri="{FF2B5EF4-FFF2-40B4-BE49-F238E27FC236}">
                <a16:creationId xmlns:a16="http://schemas.microsoft.com/office/drawing/2014/main" id="{B60AA7B0-2AF0-4768-821C-27F731E5BE16}"/>
              </a:ext>
            </a:extLst>
          </p:cNvPr>
          <p:cNvSpPr txBox="1"/>
          <p:nvPr/>
        </p:nvSpPr>
        <p:spPr>
          <a:xfrm>
            <a:off x="259534" y="406196"/>
            <a:ext cx="7492349" cy="323165"/>
          </a:xfrm>
          <a:prstGeom prst="rect">
            <a:avLst/>
          </a:prstGeom>
          <a:noFill/>
        </p:spPr>
        <p:txBody>
          <a:bodyPr wrap="square" rtlCol="0">
            <a:spAutoFit/>
          </a:bodyPr>
          <a:lstStyle/>
          <a:p>
            <a:r>
              <a:rPr lang="fr-FR" sz="15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Enquête auprès des doctorants de 1</a:t>
            </a:r>
            <a:r>
              <a:rPr lang="fr-FR" sz="1500" b="1" baseline="30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ère</a:t>
            </a:r>
            <a:r>
              <a:rPr lang="fr-FR" sz="15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année lors de la JRD 2019</a:t>
            </a:r>
          </a:p>
        </p:txBody>
      </p:sp>
      <p:sp>
        <p:nvSpPr>
          <p:cNvPr id="8" name="ZoneTexte 7"/>
          <p:cNvSpPr txBox="1"/>
          <p:nvPr/>
        </p:nvSpPr>
        <p:spPr>
          <a:xfrm>
            <a:off x="259534" y="1876628"/>
            <a:ext cx="4342376" cy="3243196"/>
          </a:xfrm>
          <a:prstGeom prst="rect">
            <a:avLst/>
          </a:prstGeom>
          <a:noFill/>
        </p:spPr>
        <p:txBody>
          <a:bodyPr wrap="square" rtlCol="0">
            <a:spAutoFit/>
          </a:bodyPr>
          <a:lstStyle/>
          <a:p>
            <a:pPr algn="just">
              <a:lnSpc>
                <a:spcPct val="150000"/>
              </a:lnSpc>
            </a:pPr>
            <a:r>
              <a:rPr lang="fr-FR" sz="1050" u="sng" dirty="0">
                <a:latin typeface="Verdana" panose="020B0604030504040204" pitchFamily="34" charset="0"/>
                <a:ea typeface="Verdana" panose="020B0604030504040204" pitchFamily="34" charset="0"/>
              </a:rPr>
              <a:t>Rapport à l’encadrant</a:t>
            </a:r>
          </a:p>
          <a:p>
            <a:pPr algn="just">
              <a:lnSpc>
                <a:spcPct val="150000"/>
              </a:lnSpc>
            </a:pPr>
            <a:r>
              <a:rPr lang="fr-FR" sz="1050" dirty="0">
                <a:latin typeface="Verdana" panose="020B0604030504040204" pitchFamily="34" charset="0"/>
                <a:ea typeface="Verdana" panose="020B0604030504040204" pitchFamily="34" charset="0"/>
              </a:rPr>
              <a:t>Pour la majorité des doctorants, l’encadrant remplit les principaux rôles suivants :</a:t>
            </a:r>
          </a:p>
          <a:p>
            <a:pPr marL="214313" indent="-214313" algn="just">
              <a:lnSpc>
                <a:spcPct val="150000"/>
              </a:lnSpc>
              <a:buFont typeface="Arial" panose="020B0604020202020204" pitchFamily="34" charset="0"/>
              <a:buChar char="•"/>
            </a:pPr>
            <a:r>
              <a:rPr lang="fr-FR" sz="1050" dirty="0">
                <a:latin typeface="Verdana" panose="020B0604030504040204" pitchFamily="34" charset="0"/>
                <a:ea typeface="Verdana" panose="020B0604030504040204" pitchFamily="34" charset="0"/>
              </a:rPr>
              <a:t>Faire des retours constructifs, aider à progresser (89%)</a:t>
            </a:r>
          </a:p>
          <a:p>
            <a:pPr marL="214313" indent="-214313" algn="just">
              <a:lnSpc>
                <a:spcPct val="150000"/>
              </a:lnSpc>
              <a:buFont typeface="Arial" panose="020B0604020202020204" pitchFamily="34" charset="0"/>
              <a:buChar char="•"/>
            </a:pPr>
            <a:r>
              <a:rPr lang="fr-FR" sz="1050" dirty="0">
                <a:latin typeface="Verdana" panose="020B0604030504040204" pitchFamily="34" charset="0"/>
                <a:ea typeface="Verdana" panose="020B0604030504040204" pitchFamily="34" charset="0"/>
              </a:rPr>
              <a:t>Donner des orientations scientifiques (86%)</a:t>
            </a:r>
          </a:p>
          <a:p>
            <a:pPr marL="214313" indent="-214313" algn="just">
              <a:lnSpc>
                <a:spcPct val="150000"/>
              </a:lnSpc>
              <a:buFont typeface="Arial" panose="020B0604020202020204" pitchFamily="34" charset="0"/>
              <a:buChar char="•"/>
            </a:pPr>
            <a:r>
              <a:rPr lang="fr-FR" sz="1050" dirty="0">
                <a:latin typeface="Verdana" panose="020B0604030504040204" pitchFamily="34" charset="0"/>
                <a:ea typeface="Verdana" panose="020B0604030504040204" pitchFamily="34" charset="0"/>
              </a:rPr>
              <a:t>Aider à construire le projet de recherche (82%)</a:t>
            </a:r>
          </a:p>
          <a:p>
            <a:pPr lvl="0" algn="just">
              <a:lnSpc>
                <a:spcPct val="150000"/>
              </a:lnSpc>
            </a:pPr>
            <a:endParaRPr lang="fr-FR" sz="1050" dirty="0">
              <a:latin typeface="Verdana" panose="020B0604030504040204" pitchFamily="34" charset="0"/>
              <a:ea typeface="Verdana" panose="020B0604030504040204" pitchFamily="34" charset="0"/>
            </a:endParaRPr>
          </a:p>
          <a:p>
            <a:pPr algn="just">
              <a:lnSpc>
                <a:spcPct val="150000"/>
              </a:lnSpc>
            </a:pPr>
            <a:r>
              <a:rPr lang="fr-FR" sz="1050" dirty="0">
                <a:latin typeface="Verdana" panose="020B0604030504040204" pitchFamily="34" charset="0"/>
                <a:ea typeface="Verdana" panose="020B0604030504040204" pitchFamily="34" charset="0"/>
              </a:rPr>
              <a:t>37% espèrent le rencontrer au moins une fois par semaine, 34% au moins une fois par mois, 23% plus d’une fois par semaine.</a:t>
            </a:r>
          </a:p>
          <a:p>
            <a:pPr algn="just">
              <a:lnSpc>
                <a:spcPct val="150000"/>
              </a:lnSpc>
            </a:pPr>
            <a:endParaRPr lang="fr-FR" sz="1050" dirty="0">
              <a:latin typeface="Verdana" panose="020B0604030504040204" pitchFamily="34" charset="0"/>
              <a:ea typeface="Verdana" panose="020B0604030504040204" pitchFamily="34" charset="0"/>
            </a:endParaRPr>
          </a:p>
          <a:p>
            <a:pPr algn="just">
              <a:lnSpc>
                <a:spcPct val="150000"/>
              </a:lnSpc>
            </a:pPr>
            <a:r>
              <a:rPr lang="fr-FR" sz="1050" dirty="0">
                <a:latin typeface="Verdana" panose="020B0604030504040204" pitchFamily="34" charset="0"/>
                <a:ea typeface="Verdana" panose="020B0604030504040204" pitchFamily="34" charset="0"/>
              </a:rPr>
              <a:t>25% ont des appréhensions qui portent sur l’encadrement et la relation avec le directeur de thèse.</a:t>
            </a:r>
          </a:p>
        </p:txBody>
      </p:sp>
      <p:graphicFrame>
        <p:nvGraphicFramePr>
          <p:cNvPr id="9" name="Graphique 8"/>
          <p:cNvGraphicFramePr/>
          <p:nvPr>
            <p:extLst/>
          </p:nvPr>
        </p:nvGraphicFramePr>
        <p:xfrm>
          <a:off x="4846587" y="2457984"/>
          <a:ext cx="3930968" cy="205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6200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ZoneTexte 38">
            <a:extLst>
              <a:ext uri="{FF2B5EF4-FFF2-40B4-BE49-F238E27FC236}">
                <a16:creationId xmlns:a16="http://schemas.microsoft.com/office/drawing/2014/main" id="{B60AA7B0-2AF0-4768-821C-27F731E5BE16}"/>
              </a:ext>
            </a:extLst>
          </p:cNvPr>
          <p:cNvSpPr txBox="1"/>
          <p:nvPr/>
        </p:nvSpPr>
        <p:spPr>
          <a:xfrm>
            <a:off x="432587" y="414742"/>
            <a:ext cx="7492349" cy="323165"/>
          </a:xfrm>
          <a:prstGeom prst="rect">
            <a:avLst/>
          </a:prstGeom>
          <a:noFill/>
        </p:spPr>
        <p:txBody>
          <a:bodyPr wrap="square" rtlCol="0">
            <a:spAutoFit/>
          </a:bodyPr>
          <a:lstStyle/>
          <a:p>
            <a:r>
              <a:rPr lang="fr-FR" sz="15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Enquête auprès des doctorants de 1</a:t>
            </a:r>
            <a:r>
              <a:rPr lang="fr-FR" sz="1500" b="1" baseline="30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ère</a:t>
            </a:r>
            <a:r>
              <a:rPr lang="fr-FR" sz="15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année lors de la JRD 2019</a:t>
            </a:r>
          </a:p>
        </p:txBody>
      </p:sp>
      <p:sp>
        <p:nvSpPr>
          <p:cNvPr id="8" name="ZoneTexte 7"/>
          <p:cNvSpPr txBox="1"/>
          <p:nvPr/>
        </p:nvSpPr>
        <p:spPr>
          <a:xfrm>
            <a:off x="432587" y="1650313"/>
            <a:ext cx="3393794" cy="3554819"/>
          </a:xfrm>
          <a:prstGeom prst="rect">
            <a:avLst/>
          </a:prstGeom>
          <a:noFill/>
        </p:spPr>
        <p:txBody>
          <a:bodyPr wrap="square" rtlCol="0">
            <a:spAutoFit/>
          </a:bodyPr>
          <a:lstStyle/>
          <a:p>
            <a:pPr algn="just">
              <a:lnSpc>
                <a:spcPct val="150000"/>
              </a:lnSpc>
            </a:pPr>
            <a:r>
              <a:rPr lang="fr-FR" sz="1200" u="sng" dirty="0">
                <a:latin typeface="Verdana" panose="020B0604030504040204" pitchFamily="34" charset="0"/>
                <a:ea typeface="Verdana" panose="020B0604030504040204" pitchFamily="34" charset="0"/>
              </a:rPr>
              <a:t>Appréhensions en début de doctorat</a:t>
            </a:r>
          </a:p>
          <a:p>
            <a:pPr algn="just">
              <a:lnSpc>
                <a:spcPct val="150000"/>
              </a:lnSpc>
            </a:pPr>
            <a:endParaRPr lang="fr-FR" sz="1200" u="sng" dirty="0">
              <a:latin typeface="Verdana" panose="020B0604030504040204" pitchFamily="34" charset="0"/>
              <a:ea typeface="Verdana" panose="020B0604030504040204" pitchFamily="34" charset="0"/>
            </a:endParaRPr>
          </a:p>
          <a:p>
            <a:pPr algn="just">
              <a:lnSpc>
                <a:spcPct val="150000"/>
              </a:lnSpc>
            </a:pPr>
            <a:r>
              <a:rPr lang="fr-FR" sz="1200" dirty="0">
                <a:latin typeface="Verdana" panose="020B0604030504040204" pitchFamily="34" charset="0"/>
                <a:ea typeface="Verdana" panose="020B0604030504040204" pitchFamily="34" charset="0"/>
              </a:rPr>
              <a:t>Les principales appréhensions des doctorants débutant leur thèse sont :</a:t>
            </a:r>
          </a:p>
          <a:p>
            <a:pPr marL="214313" indent="-214313" algn="just">
              <a:lnSpc>
                <a:spcPct val="150000"/>
              </a:lnSpc>
              <a:buFont typeface="Arial" panose="020B0604020202020204" pitchFamily="34" charset="0"/>
              <a:buChar char="•"/>
            </a:pPr>
            <a:r>
              <a:rPr lang="fr-FR" sz="1200" dirty="0">
                <a:latin typeface="Verdana" panose="020B0604030504040204" pitchFamily="34" charset="0"/>
                <a:ea typeface="Verdana" panose="020B0604030504040204" pitchFamily="34" charset="0"/>
              </a:rPr>
              <a:t>Les formalités administratives</a:t>
            </a:r>
          </a:p>
          <a:p>
            <a:pPr marL="214313" indent="-214313" algn="just">
              <a:lnSpc>
                <a:spcPct val="150000"/>
              </a:lnSpc>
              <a:buFont typeface="Arial" panose="020B0604020202020204" pitchFamily="34" charset="0"/>
              <a:buChar char="•"/>
            </a:pPr>
            <a:r>
              <a:rPr lang="fr-FR" sz="1200" dirty="0">
                <a:latin typeface="Verdana" panose="020B0604030504040204" pitchFamily="34" charset="0"/>
                <a:ea typeface="Verdana" panose="020B0604030504040204" pitchFamily="34" charset="0"/>
              </a:rPr>
              <a:t>La poursuite de carrière</a:t>
            </a:r>
          </a:p>
          <a:p>
            <a:pPr marL="214313" indent="-214313" algn="just">
              <a:lnSpc>
                <a:spcPct val="150000"/>
              </a:lnSpc>
              <a:buFont typeface="Arial" panose="020B0604020202020204" pitchFamily="34" charset="0"/>
              <a:buChar char="•"/>
            </a:pPr>
            <a:r>
              <a:rPr lang="fr-FR" sz="1200" dirty="0">
                <a:latin typeface="Verdana" panose="020B0604030504040204" pitchFamily="34" charset="0"/>
                <a:ea typeface="Verdana" panose="020B0604030504040204" pitchFamily="34" charset="0"/>
              </a:rPr>
              <a:t>Le respect des 3 ans*</a:t>
            </a:r>
          </a:p>
          <a:p>
            <a:pPr marL="214313" indent="-214313" algn="just">
              <a:lnSpc>
                <a:spcPct val="150000"/>
              </a:lnSpc>
              <a:buFont typeface="Arial" panose="020B0604020202020204" pitchFamily="34" charset="0"/>
              <a:buChar char="•"/>
            </a:pPr>
            <a:endParaRPr lang="fr-FR" sz="1200" dirty="0">
              <a:latin typeface="Verdana" panose="020B0604030504040204" pitchFamily="34" charset="0"/>
              <a:ea typeface="Verdana" panose="020B0604030504040204" pitchFamily="34" charset="0"/>
            </a:endParaRPr>
          </a:p>
          <a:p>
            <a:pPr algn="just">
              <a:lnSpc>
                <a:spcPct val="150000"/>
              </a:lnSpc>
            </a:pPr>
            <a:r>
              <a:rPr lang="fr-FR" sz="1200" dirty="0">
                <a:latin typeface="Verdana" panose="020B0604030504040204" pitchFamily="34" charset="0"/>
                <a:ea typeface="Verdana" panose="020B0604030504040204" pitchFamily="34" charset="0"/>
              </a:rPr>
              <a:t>*A propos de la durée de la thèse : </a:t>
            </a:r>
            <a:r>
              <a:rPr lang="fr-FR" sz="1350" dirty="0"/>
              <a:t>99% savent que la durée de référence est de 3 ans, mais seulement 51% savent que la durée maximale est de 6 ans.</a:t>
            </a:r>
          </a:p>
        </p:txBody>
      </p:sp>
      <p:graphicFrame>
        <p:nvGraphicFramePr>
          <p:cNvPr id="7" name="Graphique 6"/>
          <p:cNvGraphicFramePr/>
          <p:nvPr>
            <p:extLst/>
          </p:nvPr>
        </p:nvGraphicFramePr>
        <p:xfrm>
          <a:off x="4440341" y="2387481"/>
          <a:ext cx="4057650" cy="205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2008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ZoneTexte 38">
            <a:extLst>
              <a:ext uri="{FF2B5EF4-FFF2-40B4-BE49-F238E27FC236}">
                <a16:creationId xmlns:a16="http://schemas.microsoft.com/office/drawing/2014/main" id="{B60AA7B0-2AF0-4768-821C-27F731E5BE16}"/>
              </a:ext>
            </a:extLst>
          </p:cNvPr>
          <p:cNvSpPr txBox="1"/>
          <p:nvPr/>
        </p:nvSpPr>
        <p:spPr>
          <a:xfrm>
            <a:off x="259534" y="397650"/>
            <a:ext cx="7492349" cy="323165"/>
          </a:xfrm>
          <a:prstGeom prst="rect">
            <a:avLst/>
          </a:prstGeom>
          <a:noFill/>
        </p:spPr>
        <p:txBody>
          <a:bodyPr wrap="square" rtlCol="0">
            <a:spAutoFit/>
          </a:bodyPr>
          <a:lstStyle/>
          <a:p>
            <a:r>
              <a:rPr lang="fr-FR" sz="15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Enquête auprès des doctorants de 1</a:t>
            </a:r>
            <a:r>
              <a:rPr lang="fr-FR" sz="1500" b="1" baseline="30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ère</a:t>
            </a:r>
            <a:r>
              <a:rPr lang="fr-FR" sz="15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année lors de la JRD 2019</a:t>
            </a:r>
          </a:p>
        </p:txBody>
      </p:sp>
      <p:sp>
        <p:nvSpPr>
          <p:cNvPr id="8" name="ZoneTexte 7"/>
          <p:cNvSpPr txBox="1"/>
          <p:nvPr/>
        </p:nvSpPr>
        <p:spPr>
          <a:xfrm>
            <a:off x="259534" y="1752862"/>
            <a:ext cx="8559726" cy="2516073"/>
          </a:xfrm>
          <a:prstGeom prst="rect">
            <a:avLst/>
          </a:prstGeom>
          <a:noFill/>
        </p:spPr>
        <p:txBody>
          <a:bodyPr wrap="square" rtlCol="0">
            <a:spAutoFit/>
          </a:bodyPr>
          <a:lstStyle/>
          <a:p>
            <a:pPr algn="just">
              <a:lnSpc>
                <a:spcPct val="150000"/>
              </a:lnSpc>
            </a:pPr>
            <a:r>
              <a:rPr lang="fr-FR" sz="1200" u="sng" dirty="0">
                <a:latin typeface="Verdana" panose="020B0604030504040204" pitchFamily="34" charset="0"/>
                <a:ea typeface="Verdana" panose="020B0604030504040204" pitchFamily="34" charset="0"/>
              </a:rPr>
              <a:t>Poursuite de carrière</a:t>
            </a:r>
          </a:p>
          <a:p>
            <a:pPr algn="just">
              <a:lnSpc>
                <a:spcPct val="150000"/>
              </a:lnSpc>
            </a:pPr>
            <a:endParaRPr lang="fr-FR" sz="1200" u="sng" dirty="0">
              <a:latin typeface="Verdana" panose="020B0604030504040204" pitchFamily="34" charset="0"/>
              <a:ea typeface="Verdana" panose="020B0604030504040204" pitchFamily="34" charset="0"/>
            </a:endParaRPr>
          </a:p>
          <a:p>
            <a:pPr marL="214313" indent="-214313" algn="just">
              <a:lnSpc>
                <a:spcPct val="150000"/>
              </a:lnSpc>
              <a:buFont typeface="Arial" panose="020B0604020202020204" pitchFamily="34" charset="0"/>
              <a:buChar char="•"/>
            </a:pPr>
            <a:r>
              <a:rPr lang="fr-FR" sz="1350" dirty="0">
                <a:latin typeface="Verdana" panose="020B0604030504040204" pitchFamily="34" charset="0"/>
                <a:ea typeface="Verdana" panose="020B0604030504040204" pitchFamily="34" charset="0"/>
              </a:rPr>
              <a:t>60% des répondants préparent un doctorat pour avoir accès aux métiers de la recherche</a:t>
            </a:r>
          </a:p>
          <a:p>
            <a:pPr marL="214313" indent="-214313" algn="just">
              <a:lnSpc>
                <a:spcPct val="150000"/>
              </a:lnSpc>
              <a:buFont typeface="Arial" panose="020B0604020202020204" pitchFamily="34" charset="0"/>
              <a:buChar char="•"/>
            </a:pPr>
            <a:r>
              <a:rPr lang="fr-FR" sz="1350" dirty="0">
                <a:latin typeface="Verdana" panose="020B0604030504040204" pitchFamily="34" charset="0"/>
                <a:ea typeface="Verdana" panose="020B0604030504040204" pitchFamily="34" charset="0"/>
              </a:rPr>
              <a:t>46% pensent que le directeur de thèse à un rôle dans l’aide à la préparation du devenir professionnel</a:t>
            </a:r>
          </a:p>
          <a:p>
            <a:pPr marL="214313" indent="-214313" algn="just">
              <a:lnSpc>
                <a:spcPct val="150000"/>
              </a:lnSpc>
              <a:buFont typeface="Arial" panose="020B0604020202020204" pitchFamily="34" charset="0"/>
              <a:buChar char="•"/>
            </a:pPr>
            <a:r>
              <a:rPr lang="fr-FR" sz="1350" dirty="0">
                <a:latin typeface="Verdana" panose="020B0604030504040204" pitchFamily="34" charset="0"/>
                <a:ea typeface="Verdana" panose="020B0604030504040204" pitchFamily="34" charset="0"/>
              </a:rPr>
              <a:t>43% ont des appréhensions au sujet de la poursuite de carrière</a:t>
            </a:r>
          </a:p>
          <a:p>
            <a:pPr marL="214313" indent="-214313" algn="just">
              <a:lnSpc>
                <a:spcPct val="150000"/>
              </a:lnSpc>
              <a:buFont typeface="Arial" panose="020B0604020202020204" pitchFamily="34" charset="0"/>
              <a:buChar char="•"/>
            </a:pPr>
            <a:r>
              <a:rPr lang="fr-FR" sz="1350" dirty="0">
                <a:latin typeface="Verdana" panose="020B0604030504040204" pitchFamily="34" charset="0"/>
                <a:ea typeface="Verdana" panose="020B0604030504040204" pitchFamily="34" charset="0"/>
              </a:rPr>
              <a:t>53% savent qu’ils s’engagent, en signant la Charte des thèses, à répondre aux enquêtes de suivi de carrière après la thèse</a:t>
            </a:r>
          </a:p>
        </p:txBody>
      </p:sp>
    </p:spTree>
    <p:extLst>
      <p:ext uri="{BB962C8B-B14F-4D97-AF65-F5344CB8AC3E}">
        <p14:creationId xmlns:p14="http://schemas.microsoft.com/office/powerpoint/2010/main" val="2257685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ZoneTexte 38">
            <a:extLst>
              <a:ext uri="{FF2B5EF4-FFF2-40B4-BE49-F238E27FC236}">
                <a16:creationId xmlns:a16="http://schemas.microsoft.com/office/drawing/2014/main" id="{B60AA7B0-2AF0-4768-821C-27F731E5BE16}"/>
              </a:ext>
            </a:extLst>
          </p:cNvPr>
          <p:cNvSpPr txBox="1"/>
          <p:nvPr/>
        </p:nvSpPr>
        <p:spPr>
          <a:xfrm>
            <a:off x="259534" y="389104"/>
            <a:ext cx="7492349" cy="323165"/>
          </a:xfrm>
          <a:prstGeom prst="rect">
            <a:avLst/>
          </a:prstGeom>
          <a:noFill/>
        </p:spPr>
        <p:txBody>
          <a:bodyPr wrap="square" rtlCol="0">
            <a:spAutoFit/>
          </a:bodyPr>
          <a:lstStyle/>
          <a:p>
            <a:r>
              <a:rPr lang="fr-FR" sz="15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Enquête auprès des doctorants de 1</a:t>
            </a:r>
            <a:r>
              <a:rPr lang="fr-FR" sz="1500" b="1" baseline="30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ère</a:t>
            </a:r>
            <a:r>
              <a:rPr lang="fr-FR" sz="15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année lors de la JRD 2019</a:t>
            </a:r>
          </a:p>
        </p:txBody>
      </p:sp>
      <p:sp>
        <p:nvSpPr>
          <p:cNvPr id="8" name="ZoneTexte 7"/>
          <p:cNvSpPr txBox="1"/>
          <p:nvPr/>
        </p:nvSpPr>
        <p:spPr>
          <a:xfrm>
            <a:off x="259534" y="1554187"/>
            <a:ext cx="8559726" cy="3970318"/>
          </a:xfrm>
          <a:prstGeom prst="rect">
            <a:avLst/>
          </a:prstGeom>
          <a:noFill/>
        </p:spPr>
        <p:txBody>
          <a:bodyPr wrap="square" rtlCol="0">
            <a:spAutoFit/>
          </a:bodyPr>
          <a:lstStyle/>
          <a:p>
            <a:pPr algn="just">
              <a:lnSpc>
                <a:spcPct val="150000"/>
              </a:lnSpc>
            </a:pPr>
            <a:r>
              <a:rPr lang="fr-FR" sz="1200" u="sng" dirty="0">
                <a:latin typeface="Verdana" panose="020B0604030504040204" pitchFamily="34" charset="0"/>
                <a:ea typeface="Verdana" panose="020B0604030504040204" pitchFamily="34" charset="0"/>
              </a:rPr>
              <a:t>Ouverture à l’international</a:t>
            </a:r>
          </a:p>
          <a:p>
            <a:pPr marL="214313" indent="-214313" algn="just">
              <a:lnSpc>
                <a:spcPct val="150000"/>
              </a:lnSpc>
              <a:buFont typeface="Arial" panose="020B0604020202020204" pitchFamily="34" charset="0"/>
              <a:buChar char="•"/>
            </a:pPr>
            <a:r>
              <a:rPr lang="fr-FR" sz="1200" dirty="0">
                <a:latin typeface="Verdana" panose="020B0604030504040204" pitchFamily="34" charset="0"/>
                <a:ea typeface="Verdana" panose="020B0604030504040204" pitchFamily="34" charset="0"/>
              </a:rPr>
              <a:t>Seuls 27% des répondants connaissent le Label européen.</a:t>
            </a:r>
          </a:p>
          <a:p>
            <a:pPr marL="214313" indent="-214313" algn="just">
              <a:lnSpc>
                <a:spcPct val="150000"/>
              </a:lnSpc>
              <a:buFont typeface="Arial" panose="020B0604020202020204" pitchFamily="34" charset="0"/>
              <a:buChar char="•"/>
            </a:pPr>
            <a:r>
              <a:rPr lang="fr-FR" sz="1200" dirty="0">
                <a:latin typeface="Verdana" panose="020B0604030504040204" pitchFamily="34" charset="0"/>
                <a:ea typeface="Verdana" panose="020B0604030504040204" pitchFamily="34" charset="0"/>
              </a:rPr>
              <a:t>80% ont connaissance de ce qu’est une cotutelle.</a:t>
            </a:r>
          </a:p>
          <a:p>
            <a:pPr marL="214313" indent="-214313" algn="just">
              <a:lnSpc>
                <a:spcPct val="150000"/>
              </a:lnSpc>
              <a:buFont typeface="Arial" panose="020B0604020202020204" pitchFamily="34" charset="0"/>
              <a:buChar char="•"/>
            </a:pPr>
            <a:r>
              <a:rPr lang="fr-FR" sz="1200" dirty="0">
                <a:latin typeface="Verdana" panose="020B0604030504040204" pitchFamily="34" charset="0"/>
                <a:ea typeface="Verdana" panose="020B0604030504040204" pitchFamily="34" charset="0"/>
              </a:rPr>
              <a:t>69% prévoient d’assister à des colloques ou séminaires à l’international (contre 29%)</a:t>
            </a:r>
          </a:p>
          <a:p>
            <a:pPr marL="214313" indent="-214313" algn="just">
              <a:lnSpc>
                <a:spcPct val="150000"/>
              </a:lnSpc>
              <a:buFont typeface="Arial" panose="020B0604020202020204" pitchFamily="34" charset="0"/>
              <a:buChar char="•"/>
            </a:pPr>
            <a:r>
              <a:rPr lang="fr-FR" sz="1200" dirty="0">
                <a:latin typeface="Verdana" panose="020B0604030504040204" pitchFamily="34" charset="0"/>
                <a:ea typeface="Verdana" panose="020B0604030504040204" pitchFamily="34" charset="0"/>
              </a:rPr>
              <a:t>88% prévoient de présenter leurs travaux dans des colloques ou séminaires à l’international</a:t>
            </a:r>
          </a:p>
          <a:p>
            <a:pPr marL="214313" indent="-214313" algn="just">
              <a:lnSpc>
                <a:spcPct val="150000"/>
              </a:lnSpc>
              <a:buFont typeface="Arial" panose="020B0604020202020204" pitchFamily="34" charset="0"/>
              <a:buChar char="•"/>
            </a:pPr>
            <a:r>
              <a:rPr lang="fr-FR" sz="1200" dirty="0">
                <a:latin typeface="Verdana" panose="020B0604030504040204" pitchFamily="34" charset="0"/>
                <a:ea typeface="Verdana" panose="020B0604030504040204" pitchFamily="34" charset="0"/>
              </a:rPr>
              <a:t>Mais seulement 49% connaissent les principaux colloques ou séminaires qui existent dans leur domaine de recherche.</a:t>
            </a:r>
          </a:p>
          <a:p>
            <a:pPr marL="214313" indent="-214313" algn="just">
              <a:lnSpc>
                <a:spcPct val="150000"/>
              </a:lnSpc>
              <a:buFont typeface="Arial" panose="020B0604020202020204" pitchFamily="34" charset="0"/>
              <a:buChar char="•"/>
            </a:pPr>
            <a:endParaRPr lang="fr-FR" sz="1200" dirty="0">
              <a:latin typeface="Verdana" panose="020B0604030504040204" pitchFamily="34" charset="0"/>
              <a:ea typeface="Verdana" panose="020B0604030504040204" pitchFamily="34" charset="0"/>
            </a:endParaRPr>
          </a:p>
          <a:p>
            <a:pPr algn="just">
              <a:lnSpc>
                <a:spcPct val="150000"/>
              </a:lnSpc>
            </a:pPr>
            <a:r>
              <a:rPr lang="fr-FR" sz="1200" u="sng" dirty="0">
                <a:latin typeface="Verdana" panose="020B0604030504040204" pitchFamily="34" charset="0"/>
                <a:ea typeface="Verdana" panose="020B0604030504040204" pitchFamily="34" charset="0"/>
              </a:rPr>
              <a:t>CSTI</a:t>
            </a:r>
          </a:p>
          <a:p>
            <a:pPr marL="214313" indent="-214313" algn="just">
              <a:lnSpc>
                <a:spcPct val="150000"/>
              </a:lnSpc>
              <a:buFont typeface="Arial" panose="020B0604020202020204" pitchFamily="34" charset="0"/>
              <a:buChar char="•"/>
            </a:pPr>
            <a:r>
              <a:rPr lang="fr-FR" sz="1200" dirty="0">
                <a:latin typeface="Verdana" panose="020B0604030504040204" pitchFamily="34" charset="0"/>
                <a:ea typeface="Verdana" panose="020B0604030504040204" pitchFamily="34" charset="0"/>
              </a:rPr>
              <a:t>96% affirment avoir la volonté de diffuser leurs connaissances auprès d’un large public et 80% vouloir apprendre à faire de la vulgarisation scientifique.</a:t>
            </a:r>
          </a:p>
          <a:p>
            <a:pPr marL="214313" indent="-214313" algn="just">
              <a:lnSpc>
                <a:spcPct val="150000"/>
              </a:lnSpc>
              <a:buFont typeface="Arial" panose="020B0604020202020204" pitchFamily="34" charset="0"/>
              <a:buChar char="•"/>
            </a:pPr>
            <a:r>
              <a:rPr lang="fr-FR" sz="1200" dirty="0">
                <a:latin typeface="Verdana" panose="020B0604030504040204" pitchFamily="34" charset="0"/>
                <a:ea typeface="Verdana" panose="020B0604030504040204" pitchFamily="34" charset="0"/>
              </a:rPr>
              <a:t>69% connaissent MT180 contre seulement 21% qui connaissent l’</a:t>
            </a:r>
            <a:r>
              <a:rPr lang="fr-FR" sz="1200" dirty="0" err="1">
                <a:latin typeface="Verdana" panose="020B0604030504040204" pitchFamily="34" charset="0"/>
                <a:ea typeface="Verdana" panose="020B0604030504040204" pitchFamily="34" charset="0"/>
              </a:rPr>
              <a:t>Experimentarium</a:t>
            </a:r>
            <a:r>
              <a:rPr lang="fr-FR" sz="1200" dirty="0">
                <a:latin typeface="Verdana" panose="020B0604030504040204" pitchFamily="34" charset="0"/>
                <a:ea typeface="Verdana" panose="020B0604030504040204" pitchFamily="34" charset="0"/>
              </a:rPr>
              <a:t>.</a:t>
            </a:r>
          </a:p>
          <a:p>
            <a:pPr marL="214313" indent="-214313" algn="just">
              <a:lnSpc>
                <a:spcPct val="150000"/>
              </a:lnSpc>
              <a:buFont typeface="Arial" panose="020B0604020202020204" pitchFamily="34" charset="0"/>
              <a:buChar char="•"/>
            </a:pPr>
            <a:r>
              <a:rPr lang="fr-FR" sz="1200" dirty="0">
                <a:latin typeface="Verdana" panose="020B0604030504040204" pitchFamily="34" charset="0"/>
                <a:ea typeface="Verdana" panose="020B0604030504040204" pitchFamily="34" charset="0"/>
              </a:rPr>
              <a:t>36% ont l’intention de participer à MT180, 20% à l’</a:t>
            </a:r>
            <a:r>
              <a:rPr lang="fr-FR" sz="1200" dirty="0" err="1">
                <a:latin typeface="Verdana" panose="020B0604030504040204" pitchFamily="34" charset="0"/>
                <a:ea typeface="Verdana" panose="020B0604030504040204" pitchFamily="34" charset="0"/>
              </a:rPr>
              <a:t>Experimentarium</a:t>
            </a:r>
            <a:r>
              <a:rPr lang="fr-FR" sz="1200" dirty="0">
                <a:latin typeface="Verdana" panose="020B0604030504040204" pitchFamily="34" charset="0"/>
                <a:ea typeface="Verdana" panose="020B0604030504040204" pitchFamily="34" charset="0"/>
              </a:rPr>
              <a:t>.</a:t>
            </a:r>
          </a:p>
          <a:p>
            <a:pPr algn="just">
              <a:lnSpc>
                <a:spcPct val="150000"/>
              </a:lnSpc>
            </a:pPr>
            <a:endParaRPr lang="fr-FR"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8407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FD017397-17C5-4E87-B796-91E4BFAF2489}"/>
              </a:ext>
            </a:extLst>
          </p:cNvPr>
          <p:cNvSpPr txBox="1"/>
          <p:nvPr/>
        </p:nvSpPr>
        <p:spPr>
          <a:xfrm>
            <a:off x="252663" y="373056"/>
            <a:ext cx="7023791" cy="400110"/>
          </a:xfrm>
          <a:prstGeom prst="rect">
            <a:avLst/>
          </a:prstGeom>
          <a:noFill/>
        </p:spPr>
        <p:txBody>
          <a:bodyPr wrap="square" rtlCol="0">
            <a:spAutoFit/>
          </a:bodyPr>
          <a:lstStyle/>
          <a:p>
            <a:r>
              <a:rPr lang="fr-FR" sz="2000" b="1" dirty="0">
                <a:solidFill>
                  <a:schemeClr val="bg1">
                    <a:lumMod val="65000"/>
                  </a:schemeClr>
                </a:solidFill>
                <a:latin typeface="Verdana" panose="020B0604030504040204" pitchFamily="34" charset="0"/>
                <a:ea typeface="Verdana" panose="020B0604030504040204" pitchFamily="34" charset="0"/>
              </a:rPr>
              <a:t>Année universitaire </a:t>
            </a:r>
            <a:r>
              <a:rPr lang="fr-FR" sz="2000" b="1" dirty="0" smtClean="0">
                <a:solidFill>
                  <a:schemeClr val="bg1">
                    <a:lumMod val="65000"/>
                  </a:schemeClr>
                </a:solidFill>
                <a:latin typeface="Verdana" panose="020B0604030504040204" pitchFamily="34" charset="0"/>
                <a:ea typeface="Verdana" panose="020B0604030504040204" pitchFamily="34" charset="0"/>
              </a:rPr>
              <a:t>2019/2020 </a:t>
            </a:r>
            <a:r>
              <a:rPr lang="fr-FR" sz="2000" b="1" dirty="0">
                <a:solidFill>
                  <a:schemeClr val="bg1">
                    <a:lumMod val="65000"/>
                  </a:schemeClr>
                </a:solidFill>
                <a:latin typeface="Verdana" panose="020B0604030504040204" pitchFamily="34" charset="0"/>
                <a:ea typeface="Verdana" panose="020B0604030504040204" pitchFamily="34" charset="0"/>
              </a:rPr>
              <a:t>en chiffres</a:t>
            </a:r>
          </a:p>
        </p:txBody>
      </p:sp>
      <p:sp>
        <p:nvSpPr>
          <p:cNvPr id="10" name="ZoneTexte 9">
            <a:extLst>
              <a:ext uri="{FF2B5EF4-FFF2-40B4-BE49-F238E27FC236}">
                <a16:creationId xmlns:a16="http://schemas.microsoft.com/office/drawing/2014/main" id="{9E34AE46-4937-40D6-AF94-5F9047C98D52}"/>
              </a:ext>
            </a:extLst>
          </p:cNvPr>
          <p:cNvSpPr txBox="1"/>
          <p:nvPr/>
        </p:nvSpPr>
        <p:spPr>
          <a:xfrm>
            <a:off x="157129" y="1715101"/>
            <a:ext cx="3978143" cy="1717008"/>
          </a:xfrm>
          <a:prstGeom prst="rect">
            <a:avLst/>
          </a:prstGeom>
          <a:noFill/>
        </p:spPr>
        <p:txBody>
          <a:bodyPr wrap="square" rtlCol="0">
            <a:spAutoFit/>
          </a:bodyPr>
          <a:lstStyle/>
          <a:p>
            <a:pPr algn="just">
              <a:lnSpc>
                <a:spcPct val="150000"/>
              </a:lnSpc>
            </a:pPr>
            <a:r>
              <a:rPr lang="fr-FR" sz="1200" dirty="0">
                <a:latin typeface="Verdana" panose="020B0604030504040204" pitchFamily="34" charset="0"/>
                <a:ea typeface="Verdana" panose="020B0604030504040204" pitchFamily="34" charset="0"/>
                <a:cs typeface="Verdana" panose="020B0604030504040204" pitchFamily="34" charset="0"/>
              </a:rPr>
              <a:t>En </a:t>
            </a:r>
            <a:r>
              <a:rPr lang="fr-FR" sz="1200" dirty="0" smtClean="0">
                <a:latin typeface="Verdana" panose="020B0604030504040204" pitchFamily="34" charset="0"/>
                <a:ea typeface="Verdana" panose="020B0604030504040204" pitchFamily="34" charset="0"/>
                <a:cs typeface="Verdana" panose="020B0604030504040204" pitchFamily="34" charset="0"/>
              </a:rPr>
              <a:t>2019/2020, </a:t>
            </a:r>
            <a:r>
              <a:rPr lang="fr-FR" sz="1200" b="1" dirty="0" smtClean="0">
                <a:latin typeface="Verdana" panose="020B0604030504040204" pitchFamily="34" charset="0"/>
                <a:ea typeface="Verdana" panose="020B0604030504040204" pitchFamily="34" charset="0"/>
                <a:cs typeface="Verdana" panose="020B0604030504040204" pitchFamily="34" charset="0"/>
              </a:rPr>
              <a:t>1695 </a:t>
            </a:r>
            <a:r>
              <a:rPr lang="fr-FR" sz="1200" b="1" dirty="0">
                <a:latin typeface="Verdana" panose="020B0604030504040204" pitchFamily="34" charset="0"/>
                <a:ea typeface="Verdana" panose="020B0604030504040204" pitchFamily="34" charset="0"/>
                <a:cs typeface="Verdana" panose="020B0604030504040204" pitchFamily="34" charset="0"/>
              </a:rPr>
              <a:t>doctorants</a:t>
            </a:r>
            <a:r>
              <a:rPr lang="fr-FR" sz="1200" dirty="0">
                <a:latin typeface="Verdana" panose="020B0604030504040204" pitchFamily="34" charset="0"/>
                <a:ea typeface="Verdana" panose="020B0604030504040204" pitchFamily="34" charset="0"/>
                <a:cs typeface="Verdana" panose="020B0604030504040204" pitchFamily="34" charset="0"/>
              </a:rPr>
              <a:t> </a:t>
            </a:r>
            <a:r>
              <a:rPr lang="fr-FR" sz="1200" dirty="0" smtClean="0">
                <a:latin typeface="Verdana" panose="020B0604030504040204" pitchFamily="34" charset="0"/>
                <a:ea typeface="Verdana" panose="020B0604030504040204" pitchFamily="34" charset="0"/>
                <a:cs typeface="Verdana" panose="020B0604030504040204" pitchFamily="34" charset="0"/>
              </a:rPr>
              <a:t>sont </a:t>
            </a:r>
            <a:r>
              <a:rPr lang="fr-FR" sz="1200" dirty="0">
                <a:latin typeface="Verdana" panose="020B0604030504040204" pitchFamily="34" charset="0"/>
                <a:ea typeface="Verdana" panose="020B0604030504040204" pitchFamily="34" charset="0"/>
                <a:cs typeface="Verdana" panose="020B0604030504040204" pitchFamily="34" charset="0"/>
              </a:rPr>
              <a:t>inscrits à </a:t>
            </a:r>
            <a:r>
              <a:rPr lang="fr-FR" sz="1200" dirty="0" smtClean="0">
                <a:latin typeface="Verdana" panose="020B0604030504040204" pitchFamily="34" charset="0"/>
                <a:ea typeface="Verdana" panose="020B0604030504040204" pitchFamily="34" charset="0"/>
                <a:cs typeface="Verdana" panose="020B0604030504040204" pitchFamily="34" charset="0"/>
              </a:rPr>
              <a:t>UBFC.</a:t>
            </a:r>
            <a:endParaRPr lang="fr-FR" sz="1200" dirty="0">
              <a:latin typeface="Verdana" panose="020B0604030504040204" pitchFamily="34" charset="0"/>
              <a:ea typeface="Verdana" panose="020B0604030504040204" pitchFamily="34" charset="0"/>
              <a:cs typeface="Verdana" panose="020B0604030504040204" pitchFamily="34" charset="0"/>
            </a:endParaRPr>
          </a:p>
          <a:p>
            <a:pPr algn="just">
              <a:lnSpc>
                <a:spcPct val="150000"/>
              </a:lnSpc>
            </a:pPr>
            <a:r>
              <a:rPr lang="fr-FR" sz="1200" dirty="0" smtClean="0">
                <a:latin typeface="Verdana" panose="020B0604030504040204" pitchFamily="34" charset="0"/>
                <a:ea typeface="Verdana" panose="020B0604030504040204" pitchFamily="34" charset="0"/>
                <a:cs typeface="Verdana" panose="020B0604030504040204" pitchFamily="34" charset="0"/>
              </a:rPr>
              <a:t>Ce chiffre est en baisse par rapport à 2018/2019 </a:t>
            </a:r>
            <a:r>
              <a:rPr lang="fr-FR" sz="1200" i="1" dirty="0" smtClean="0">
                <a:latin typeface="Verdana" panose="020B0604030504040204" pitchFamily="34" charset="0"/>
                <a:ea typeface="Verdana" panose="020B0604030504040204" pitchFamily="34" charset="0"/>
                <a:cs typeface="Verdana" panose="020B0604030504040204" pitchFamily="34" charset="0"/>
              </a:rPr>
              <a:t>(1848 inscrits)</a:t>
            </a:r>
            <a:r>
              <a:rPr lang="fr-FR" sz="1200" dirty="0" smtClean="0">
                <a:latin typeface="Verdana" panose="020B0604030504040204" pitchFamily="34" charset="0"/>
                <a:ea typeface="Verdana" panose="020B0604030504040204" pitchFamily="34" charset="0"/>
                <a:cs typeface="Verdana" panose="020B0604030504040204" pitchFamily="34" charset="0"/>
              </a:rPr>
              <a:t>.</a:t>
            </a:r>
            <a:r>
              <a:rPr lang="fr-FR" sz="1200" i="1" dirty="0" smtClean="0">
                <a:latin typeface="Verdana" panose="020B0604030504040204" pitchFamily="34" charset="0"/>
                <a:ea typeface="Verdana" panose="020B0604030504040204" pitchFamily="34" charset="0"/>
                <a:cs typeface="Verdana" panose="020B0604030504040204" pitchFamily="34" charset="0"/>
              </a:rPr>
              <a:t> </a:t>
            </a:r>
            <a:r>
              <a:rPr lang="fr-FR" sz="1200" dirty="0" smtClean="0">
                <a:latin typeface="Verdana" panose="020B0604030504040204" pitchFamily="34" charset="0"/>
                <a:ea typeface="Verdana" panose="020B0604030504040204" pitchFamily="34" charset="0"/>
                <a:cs typeface="Verdana" panose="020B0604030504040204" pitchFamily="34" charset="0"/>
              </a:rPr>
              <a:t>Cette baisse s’explique principalement par la non-réinscription des doctorants soutenant en fin d’année. </a:t>
            </a:r>
          </a:p>
        </p:txBody>
      </p:sp>
      <p:graphicFrame>
        <p:nvGraphicFramePr>
          <p:cNvPr id="4" name="Graphique 3"/>
          <p:cNvGraphicFramePr>
            <a:graphicFrameLocks/>
          </p:cNvGraphicFramePr>
          <p:nvPr>
            <p:extLst>
              <p:ext uri="{D42A27DB-BD31-4B8C-83A1-F6EECF244321}">
                <p14:modId xmlns:p14="http://schemas.microsoft.com/office/powerpoint/2010/main" val="2514524233"/>
              </p:ext>
            </p:extLst>
          </p:nvPr>
        </p:nvGraphicFramePr>
        <p:xfrm>
          <a:off x="4230806" y="1150922"/>
          <a:ext cx="4742278" cy="284536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248526" y="4756341"/>
            <a:ext cx="7635743" cy="332014"/>
          </a:xfrm>
          <a:prstGeom prst="rect">
            <a:avLst/>
          </a:prstGeom>
        </p:spPr>
        <p:txBody>
          <a:bodyPr wrap="square">
            <a:spAutoFit/>
          </a:bodyPr>
          <a:lstStyle/>
          <a:p>
            <a:pPr algn="just">
              <a:lnSpc>
                <a:spcPct val="150000"/>
              </a:lnSpc>
            </a:pPr>
            <a:r>
              <a:rPr lang="fr-FR" sz="1200" dirty="0">
                <a:latin typeface="Verdana" panose="020B0604030504040204" pitchFamily="34" charset="0"/>
                <a:ea typeface="Verdana" panose="020B0604030504040204" pitchFamily="34" charset="0"/>
                <a:cs typeface="Verdana" panose="020B0604030504040204" pitchFamily="34" charset="0"/>
              </a:rPr>
              <a:t>315 soutenances ont eu lieu en 2019 (346 en 2018), dont </a:t>
            </a:r>
            <a:r>
              <a:rPr lang="fr-FR" sz="1200" dirty="0" smtClean="0">
                <a:latin typeface="Verdana" panose="020B0604030504040204" pitchFamily="34" charset="0"/>
                <a:ea typeface="Verdana" panose="020B0604030504040204" pitchFamily="34" charset="0"/>
                <a:cs typeface="Verdana" panose="020B0604030504040204" pitchFamily="34" charset="0"/>
              </a:rPr>
              <a:t>:</a:t>
            </a:r>
            <a:endParaRPr lang="fr-FR" sz="12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3078852590"/>
              </p:ext>
            </p:extLst>
          </p:nvPr>
        </p:nvGraphicFramePr>
        <p:xfrm>
          <a:off x="252663" y="5323675"/>
          <a:ext cx="6096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3185286829"/>
                    </a:ext>
                  </a:extLst>
                </a:gridCol>
                <a:gridCol w="1016000">
                  <a:extLst>
                    <a:ext uri="{9D8B030D-6E8A-4147-A177-3AD203B41FA5}">
                      <a16:colId xmlns:a16="http://schemas.microsoft.com/office/drawing/2014/main" val="3199784503"/>
                    </a:ext>
                  </a:extLst>
                </a:gridCol>
                <a:gridCol w="1016000">
                  <a:extLst>
                    <a:ext uri="{9D8B030D-6E8A-4147-A177-3AD203B41FA5}">
                      <a16:colId xmlns:a16="http://schemas.microsoft.com/office/drawing/2014/main" val="2578225304"/>
                    </a:ext>
                  </a:extLst>
                </a:gridCol>
                <a:gridCol w="1016000">
                  <a:extLst>
                    <a:ext uri="{9D8B030D-6E8A-4147-A177-3AD203B41FA5}">
                      <a16:colId xmlns:a16="http://schemas.microsoft.com/office/drawing/2014/main" val="696563586"/>
                    </a:ext>
                  </a:extLst>
                </a:gridCol>
                <a:gridCol w="1016000">
                  <a:extLst>
                    <a:ext uri="{9D8B030D-6E8A-4147-A177-3AD203B41FA5}">
                      <a16:colId xmlns:a16="http://schemas.microsoft.com/office/drawing/2014/main" val="1582367778"/>
                    </a:ext>
                  </a:extLst>
                </a:gridCol>
                <a:gridCol w="1016000">
                  <a:extLst>
                    <a:ext uri="{9D8B030D-6E8A-4147-A177-3AD203B41FA5}">
                      <a16:colId xmlns:a16="http://schemas.microsoft.com/office/drawing/2014/main" val="1385649198"/>
                    </a:ext>
                  </a:extLst>
                </a:gridCol>
              </a:tblGrid>
              <a:tr h="370840">
                <a:tc>
                  <a:txBody>
                    <a:bodyPr/>
                    <a:lstStyle/>
                    <a:p>
                      <a:pPr algn="ctr"/>
                      <a:r>
                        <a:rPr lang="fr-FR" sz="1200" dirty="0" smtClean="0">
                          <a:latin typeface="Verdana" panose="020B0604030504040204" pitchFamily="34" charset="0"/>
                          <a:ea typeface="Verdana" panose="020B0604030504040204" pitchFamily="34" charset="0"/>
                        </a:rPr>
                        <a:t>CP</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DGEP</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ES</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LECLA</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SEPT</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SPIM</a:t>
                      </a:r>
                      <a:endParaRPr lang="fr-FR" sz="1200" dirty="0">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3019821030"/>
                  </a:ext>
                </a:extLst>
              </a:tr>
              <a:tr h="370840">
                <a:tc>
                  <a:txBody>
                    <a:bodyPr/>
                    <a:lstStyle/>
                    <a:p>
                      <a:pPr algn="ctr"/>
                      <a:r>
                        <a:rPr lang="fr-FR" sz="1200" dirty="0" smtClean="0">
                          <a:latin typeface="Verdana" panose="020B0604030504040204" pitchFamily="34" charset="0"/>
                          <a:ea typeface="Verdana" panose="020B0604030504040204" pitchFamily="34" charset="0"/>
                        </a:rPr>
                        <a:t>39</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21</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87</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25</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53</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90</a:t>
                      </a:r>
                      <a:endParaRPr lang="fr-FR" sz="1200" dirty="0">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2593250226"/>
                  </a:ext>
                </a:extLst>
              </a:tr>
            </a:tbl>
          </a:graphicData>
        </a:graphic>
      </p:graphicFrame>
    </p:spTree>
    <p:extLst>
      <p:ext uri="{BB962C8B-B14F-4D97-AF65-F5344CB8AC3E}">
        <p14:creationId xmlns:p14="http://schemas.microsoft.com/office/powerpoint/2010/main" val="2858134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FD017397-17C5-4E87-B796-91E4BFAF2489}"/>
              </a:ext>
            </a:extLst>
          </p:cNvPr>
          <p:cNvSpPr txBox="1"/>
          <p:nvPr/>
        </p:nvSpPr>
        <p:spPr>
          <a:xfrm>
            <a:off x="252663" y="373056"/>
            <a:ext cx="7023791" cy="400110"/>
          </a:xfrm>
          <a:prstGeom prst="rect">
            <a:avLst/>
          </a:prstGeom>
          <a:noFill/>
        </p:spPr>
        <p:txBody>
          <a:bodyPr wrap="square" rtlCol="0">
            <a:spAutoFit/>
          </a:bodyPr>
          <a:lstStyle/>
          <a:p>
            <a:r>
              <a:rPr lang="fr-FR" sz="2000" b="1" dirty="0">
                <a:solidFill>
                  <a:schemeClr val="bg1">
                    <a:lumMod val="65000"/>
                  </a:schemeClr>
                </a:solidFill>
                <a:latin typeface="Verdana" panose="020B0604030504040204" pitchFamily="34" charset="0"/>
                <a:ea typeface="Verdana" panose="020B0604030504040204" pitchFamily="34" charset="0"/>
              </a:rPr>
              <a:t>Année universitaire </a:t>
            </a:r>
            <a:r>
              <a:rPr lang="fr-FR" sz="2000" b="1" dirty="0" smtClean="0">
                <a:solidFill>
                  <a:schemeClr val="bg1">
                    <a:lumMod val="65000"/>
                  </a:schemeClr>
                </a:solidFill>
                <a:latin typeface="Verdana" panose="020B0604030504040204" pitchFamily="34" charset="0"/>
                <a:ea typeface="Verdana" panose="020B0604030504040204" pitchFamily="34" charset="0"/>
              </a:rPr>
              <a:t>2019/2020 </a:t>
            </a:r>
            <a:r>
              <a:rPr lang="fr-FR" sz="2000" b="1" dirty="0">
                <a:solidFill>
                  <a:schemeClr val="bg1">
                    <a:lumMod val="65000"/>
                  </a:schemeClr>
                </a:solidFill>
                <a:latin typeface="Verdana" panose="020B0604030504040204" pitchFamily="34" charset="0"/>
                <a:ea typeface="Verdana" panose="020B0604030504040204" pitchFamily="34" charset="0"/>
              </a:rPr>
              <a:t>en chiffres</a:t>
            </a:r>
          </a:p>
        </p:txBody>
      </p:sp>
      <p:sp>
        <p:nvSpPr>
          <p:cNvPr id="10" name="ZoneTexte 9">
            <a:extLst>
              <a:ext uri="{FF2B5EF4-FFF2-40B4-BE49-F238E27FC236}">
                <a16:creationId xmlns:a16="http://schemas.microsoft.com/office/drawing/2014/main" id="{9E34AE46-4937-40D6-AF94-5F9047C98D52}"/>
              </a:ext>
            </a:extLst>
          </p:cNvPr>
          <p:cNvSpPr txBox="1"/>
          <p:nvPr/>
        </p:nvSpPr>
        <p:spPr>
          <a:xfrm>
            <a:off x="252663" y="1116678"/>
            <a:ext cx="8638673" cy="609013"/>
          </a:xfrm>
          <a:prstGeom prst="rect">
            <a:avLst/>
          </a:prstGeom>
          <a:noFill/>
        </p:spPr>
        <p:txBody>
          <a:bodyPr wrap="square" rtlCol="0">
            <a:spAutoFit/>
          </a:bodyPr>
          <a:lstStyle/>
          <a:p>
            <a:pPr algn="just">
              <a:lnSpc>
                <a:spcPct val="150000"/>
              </a:lnSpc>
            </a:pPr>
            <a:r>
              <a:rPr lang="fr-FR" sz="1200" u="sng" dirty="0" smtClean="0">
                <a:latin typeface="Verdana" panose="020B0604030504040204" pitchFamily="34" charset="0"/>
                <a:ea typeface="Verdana" panose="020B0604030504040204" pitchFamily="34" charset="0"/>
                <a:cs typeface="Verdana" panose="020B0604030504040204" pitchFamily="34" charset="0"/>
              </a:rPr>
              <a:t>Durée moyenne des thèses</a:t>
            </a:r>
            <a:r>
              <a:rPr lang="fr-FR" sz="1200" dirty="0" smtClean="0">
                <a:latin typeface="Verdana" panose="020B0604030504040204" pitchFamily="34" charset="0"/>
                <a:ea typeface="Verdana" panose="020B0604030504040204" pitchFamily="34" charset="0"/>
                <a:cs typeface="Verdana" panose="020B0604030504040204" pitchFamily="34" charset="0"/>
              </a:rPr>
              <a:t> : la durée des thèses soutenues en 2019 est très variable en fonction des disciplines et des ED. La durée moyenne à UBFC est de </a:t>
            </a:r>
            <a:r>
              <a:rPr lang="fr-FR" sz="1200" b="1" dirty="0" smtClean="0">
                <a:latin typeface="Verdana" panose="020B0604030504040204" pitchFamily="34" charset="0"/>
                <a:ea typeface="Verdana" panose="020B0604030504040204" pitchFamily="34" charset="0"/>
                <a:cs typeface="Verdana" panose="020B0604030504040204" pitchFamily="34" charset="0"/>
              </a:rPr>
              <a:t>53 mois</a:t>
            </a:r>
            <a:r>
              <a:rPr lang="fr-FR" sz="1200" dirty="0" smtClean="0">
                <a:latin typeface="Verdana" panose="020B0604030504040204" pitchFamily="34" charset="0"/>
                <a:ea typeface="Verdana" panose="020B0604030504040204" pitchFamily="34" charset="0"/>
                <a:cs typeface="Verdana" panose="020B0604030504040204" pitchFamily="34" charset="0"/>
              </a:rPr>
              <a:t>.</a:t>
            </a:r>
          </a:p>
        </p:txBody>
      </p:sp>
      <p:graphicFrame>
        <p:nvGraphicFramePr>
          <p:cNvPr id="6" name="Graphique 5"/>
          <p:cNvGraphicFramePr>
            <a:graphicFrameLocks/>
          </p:cNvGraphicFramePr>
          <p:nvPr>
            <p:extLst>
              <p:ext uri="{D42A27DB-BD31-4B8C-83A1-F6EECF244321}">
                <p14:modId xmlns:p14="http://schemas.microsoft.com/office/powerpoint/2010/main" val="2190744685"/>
              </p:ext>
            </p:extLst>
          </p:nvPr>
        </p:nvGraphicFramePr>
        <p:xfrm>
          <a:off x="2285998"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252662" y="5046195"/>
            <a:ext cx="8638673" cy="886012"/>
          </a:xfrm>
          <a:prstGeom prst="rect">
            <a:avLst/>
          </a:prstGeom>
        </p:spPr>
        <p:txBody>
          <a:bodyPr wrap="square">
            <a:spAutoFit/>
          </a:bodyPr>
          <a:lstStyle/>
          <a:p>
            <a:pPr algn="just">
              <a:lnSpc>
                <a:spcPct val="150000"/>
              </a:lnSpc>
            </a:pPr>
            <a:r>
              <a:rPr lang="fr-FR" sz="1200" dirty="0">
                <a:latin typeface="Verdana" panose="020B0604030504040204" pitchFamily="34" charset="0"/>
                <a:ea typeface="Verdana" panose="020B0604030504040204" pitchFamily="34" charset="0"/>
                <a:cs typeface="Verdana" panose="020B0604030504040204" pitchFamily="34" charset="0"/>
              </a:rPr>
              <a:t>Depuis la rentrée 2019/2020, les ED et le Collège doctoral prêtent une attention très particulière aux demandes de réinscription au-delà de la 6</a:t>
            </a:r>
            <a:r>
              <a:rPr lang="fr-FR" sz="1200" baseline="30000" dirty="0">
                <a:latin typeface="Verdana" panose="020B0604030504040204" pitchFamily="34" charset="0"/>
                <a:ea typeface="Verdana" panose="020B0604030504040204" pitchFamily="34" charset="0"/>
                <a:cs typeface="Verdana" panose="020B0604030504040204" pitchFamily="34" charset="0"/>
              </a:rPr>
              <a:t>ème</a:t>
            </a:r>
            <a:r>
              <a:rPr lang="fr-FR" sz="1200" dirty="0">
                <a:latin typeface="Verdana" panose="020B0604030504040204" pitchFamily="34" charset="0"/>
                <a:ea typeface="Verdana" panose="020B0604030504040204" pitchFamily="34" charset="0"/>
                <a:cs typeface="Verdana" panose="020B0604030504040204" pitchFamily="34" charset="0"/>
              </a:rPr>
              <a:t> année dans l’objectif de se conformer progressivement à l’arrêté du 25 mai 2016.</a:t>
            </a:r>
          </a:p>
        </p:txBody>
      </p:sp>
      <p:graphicFrame>
        <p:nvGraphicFramePr>
          <p:cNvPr id="7" name="Graphique 6"/>
          <p:cNvGraphicFramePr>
            <a:graphicFrameLocks/>
          </p:cNvGraphicFramePr>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2841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FD017397-17C5-4E87-B796-91E4BFAF2489}"/>
              </a:ext>
            </a:extLst>
          </p:cNvPr>
          <p:cNvSpPr txBox="1"/>
          <p:nvPr/>
        </p:nvSpPr>
        <p:spPr>
          <a:xfrm>
            <a:off x="252663" y="373056"/>
            <a:ext cx="7023791" cy="400110"/>
          </a:xfrm>
          <a:prstGeom prst="rect">
            <a:avLst/>
          </a:prstGeom>
          <a:noFill/>
        </p:spPr>
        <p:txBody>
          <a:bodyPr wrap="square" rtlCol="0">
            <a:spAutoFit/>
          </a:bodyPr>
          <a:lstStyle/>
          <a:p>
            <a:r>
              <a:rPr lang="fr-FR" sz="2000" b="1" dirty="0">
                <a:solidFill>
                  <a:schemeClr val="bg1">
                    <a:lumMod val="65000"/>
                  </a:schemeClr>
                </a:solidFill>
                <a:latin typeface="Verdana" panose="020B0604030504040204" pitchFamily="34" charset="0"/>
                <a:ea typeface="Verdana" panose="020B0604030504040204" pitchFamily="34" charset="0"/>
              </a:rPr>
              <a:t>Année universitaire </a:t>
            </a:r>
            <a:r>
              <a:rPr lang="fr-FR" sz="2000" b="1" dirty="0" smtClean="0">
                <a:solidFill>
                  <a:schemeClr val="bg1">
                    <a:lumMod val="65000"/>
                  </a:schemeClr>
                </a:solidFill>
                <a:latin typeface="Verdana" panose="020B0604030504040204" pitchFamily="34" charset="0"/>
                <a:ea typeface="Verdana" panose="020B0604030504040204" pitchFamily="34" charset="0"/>
              </a:rPr>
              <a:t>2019/2020 </a:t>
            </a:r>
            <a:r>
              <a:rPr lang="fr-FR" sz="2000" b="1" dirty="0">
                <a:solidFill>
                  <a:schemeClr val="bg1">
                    <a:lumMod val="65000"/>
                  </a:schemeClr>
                </a:solidFill>
                <a:latin typeface="Verdana" panose="020B0604030504040204" pitchFamily="34" charset="0"/>
                <a:ea typeface="Verdana" panose="020B0604030504040204" pitchFamily="34" charset="0"/>
              </a:rPr>
              <a:t>en chiffres</a:t>
            </a:r>
          </a:p>
        </p:txBody>
      </p:sp>
      <p:sp>
        <p:nvSpPr>
          <p:cNvPr id="10" name="ZoneTexte 9">
            <a:extLst>
              <a:ext uri="{FF2B5EF4-FFF2-40B4-BE49-F238E27FC236}">
                <a16:creationId xmlns:a16="http://schemas.microsoft.com/office/drawing/2014/main" id="{9E34AE46-4937-40D6-AF94-5F9047C98D52}"/>
              </a:ext>
            </a:extLst>
          </p:cNvPr>
          <p:cNvSpPr txBox="1"/>
          <p:nvPr/>
        </p:nvSpPr>
        <p:spPr>
          <a:xfrm>
            <a:off x="252657" y="993103"/>
            <a:ext cx="8638673" cy="886012"/>
          </a:xfrm>
          <a:prstGeom prst="rect">
            <a:avLst/>
          </a:prstGeom>
          <a:noFill/>
        </p:spPr>
        <p:txBody>
          <a:bodyPr wrap="square" rtlCol="0">
            <a:spAutoFit/>
          </a:bodyPr>
          <a:lstStyle/>
          <a:p>
            <a:pPr algn="just">
              <a:lnSpc>
                <a:spcPct val="150000"/>
              </a:lnSpc>
            </a:pPr>
            <a:r>
              <a:rPr lang="fr-FR" sz="1200" u="sng" dirty="0" smtClean="0">
                <a:latin typeface="Verdana" panose="020B0604030504040204" pitchFamily="34" charset="0"/>
                <a:ea typeface="Verdana" panose="020B0604030504040204" pitchFamily="34" charset="0"/>
                <a:cs typeface="Verdana" panose="020B0604030504040204" pitchFamily="34" charset="0"/>
              </a:rPr>
              <a:t>Cotutelles internationales de thèse</a:t>
            </a:r>
          </a:p>
          <a:p>
            <a:pPr algn="just">
              <a:lnSpc>
                <a:spcPct val="150000"/>
              </a:lnSpc>
            </a:pPr>
            <a:r>
              <a:rPr lang="fr-FR" sz="1200" dirty="0" smtClean="0">
                <a:latin typeface="Verdana" panose="020B0604030504040204" pitchFamily="34" charset="0"/>
                <a:ea typeface="Verdana" panose="020B0604030504040204" pitchFamily="34" charset="0"/>
                <a:cs typeface="Verdana" panose="020B0604030504040204" pitchFamily="34" charset="0"/>
              </a:rPr>
              <a:t>173 cotutelles sont en cours au niveau d’UBFC en 2019/2020.</a:t>
            </a:r>
          </a:p>
          <a:p>
            <a:pPr algn="just">
              <a:lnSpc>
                <a:spcPct val="150000"/>
              </a:lnSpc>
            </a:pPr>
            <a:r>
              <a:rPr lang="fr-FR" sz="1200" dirty="0" smtClean="0">
                <a:latin typeface="Verdana" panose="020B0604030504040204" pitchFamily="34" charset="0"/>
                <a:ea typeface="Verdana" panose="020B0604030504040204" pitchFamily="34" charset="0"/>
                <a:cs typeface="Verdana" panose="020B0604030504040204" pitchFamily="34" charset="0"/>
              </a:rPr>
              <a:t>13 nouvelles cotutelles ont démarré en 2019/2020.</a:t>
            </a:r>
          </a:p>
        </p:txBody>
      </p:sp>
      <p:sp>
        <p:nvSpPr>
          <p:cNvPr id="7" name="ZoneTexte 6">
            <a:extLst>
              <a:ext uri="{FF2B5EF4-FFF2-40B4-BE49-F238E27FC236}">
                <a16:creationId xmlns:a16="http://schemas.microsoft.com/office/drawing/2014/main" id="{9E34AE46-4937-40D6-AF94-5F9047C98D52}"/>
              </a:ext>
            </a:extLst>
          </p:cNvPr>
          <p:cNvSpPr txBox="1"/>
          <p:nvPr/>
        </p:nvSpPr>
        <p:spPr>
          <a:xfrm>
            <a:off x="252657" y="3529275"/>
            <a:ext cx="8638673" cy="923330"/>
          </a:xfrm>
          <a:prstGeom prst="rect">
            <a:avLst/>
          </a:prstGeom>
          <a:noFill/>
        </p:spPr>
        <p:txBody>
          <a:bodyPr wrap="square" rtlCol="0">
            <a:spAutoFit/>
          </a:bodyPr>
          <a:lstStyle/>
          <a:p>
            <a:pPr algn="just">
              <a:lnSpc>
                <a:spcPct val="150000"/>
              </a:lnSpc>
            </a:pPr>
            <a:r>
              <a:rPr lang="fr-FR" sz="1200" u="sng" dirty="0" smtClean="0">
                <a:latin typeface="Verdana" panose="020B0604030504040204" pitchFamily="34" charset="0"/>
                <a:ea typeface="Verdana" panose="020B0604030504040204" pitchFamily="34" charset="0"/>
                <a:cs typeface="Verdana" panose="020B0604030504040204" pitchFamily="34" charset="0"/>
              </a:rPr>
              <a:t>Interruptions de thèse</a:t>
            </a:r>
          </a:p>
          <a:p>
            <a:pPr algn="just">
              <a:lnSpc>
                <a:spcPct val="150000"/>
              </a:lnSpc>
            </a:pPr>
            <a:r>
              <a:rPr lang="fr-FR" sz="1200" dirty="0" smtClean="0">
                <a:latin typeface="Verdana" panose="020B0604030504040204" pitchFamily="34" charset="0"/>
                <a:ea typeface="Verdana" panose="020B0604030504040204" pitchFamily="34" charset="0"/>
                <a:cs typeface="Verdana" panose="020B0604030504040204" pitchFamily="34" charset="0"/>
              </a:rPr>
              <a:t>Nombre de césures accordées en 2019/2020 : 27</a:t>
            </a:r>
          </a:p>
          <a:p>
            <a:pPr algn="just">
              <a:lnSpc>
                <a:spcPct val="150000"/>
              </a:lnSpc>
            </a:pPr>
            <a:r>
              <a:rPr lang="fr-FR" sz="1200" dirty="0" smtClean="0">
                <a:latin typeface="Verdana" panose="020B0604030504040204" pitchFamily="34" charset="0"/>
                <a:ea typeface="Verdana" panose="020B0604030504040204" pitchFamily="34" charset="0"/>
                <a:cs typeface="Verdana" panose="020B0604030504040204" pitchFamily="34" charset="0"/>
              </a:rPr>
              <a:t>Abandons de thèse :</a:t>
            </a:r>
          </a:p>
        </p:txBody>
      </p:sp>
      <p:graphicFrame>
        <p:nvGraphicFramePr>
          <p:cNvPr id="2" name="Tableau 1"/>
          <p:cNvGraphicFramePr>
            <a:graphicFrameLocks noGrp="1"/>
          </p:cNvGraphicFramePr>
          <p:nvPr>
            <p:extLst>
              <p:ext uri="{D42A27DB-BD31-4B8C-83A1-F6EECF244321}">
                <p14:modId xmlns:p14="http://schemas.microsoft.com/office/powerpoint/2010/main" val="62570649"/>
              </p:ext>
            </p:extLst>
          </p:nvPr>
        </p:nvGraphicFramePr>
        <p:xfrm>
          <a:off x="252657" y="2038355"/>
          <a:ext cx="8134262" cy="1112520"/>
        </p:xfrm>
        <a:graphic>
          <a:graphicData uri="http://schemas.openxmlformats.org/drawingml/2006/table">
            <a:tbl>
              <a:tblPr firstRow="1" bandRow="1">
                <a:tableStyleId>{5C22544A-7EE6-4342-B048-85BDC9FD1C3A}</a:tableStyleId>
              </a:tblPr>
              <a:tblGrid>
                <a:gridCol w="2108264">
                  <a:extLst>
                    <a:ext uri="{9D8B030D-6E8A-4147-A177-3AD203B41FA5}">
                      <a16:colId xmlns:a16="http://schemas.microsoft.com/office/drawing/2014/main" val="3951177447"/>
                    </a:ext>
                  </a:extLst>
                </a:gridCol>
                <a:gridCol w="1004333">
                  <a:extLst>
                    <a:ext uri="{9D8B030D-6E8A-4147-A177-3AD203B41FA5}">
                      <a16:colId xmlns:a16="http://schemas.microsoft.com/office/drawing/2014/main" val="2540555232"/>
                    </a:ext>
                  </a:extLst>
                </a:gridCol>
                <a:gridCol w="1004333">
                  <a:extLst>
                    <a:ext uri="{9D8B030D-6E8A-4147-A177-3AD203B41FA5}">
                      <a16:colId xmlns:a16="http://schemas.microsoft.com/office/drawing/2014/main" val="2977782829"/>
                    </a:ext>
                  </a:extLst>
                </a:gridCol>
                <a:gridCol w="1004333">
                  <a:extLst>
                    <a:ext uri="{9D8B030D-6E8A-4147-A177-3AD203B41FA5}">
                      <a16:colId xmlns:a16="http://schemas.microsoft.com/office/drawing/2014/main" val="247985255"/>
                    </a:ext>
                  </a:extLst>
                </a:gridCol>
                <a:gridCol w="1004333">
                  <a:extLst>
                    <a:ext uri="{9D8B030D-6E8A-4147-A177-3AD203B41FA5}">
                      <a16:colId xmlns:a16="http://schemas.microsoft.com/office/drawing/2014/main" val="1928826629"/>
                    </a:ext>
                  </a:extLst>
                </a:gridCol>
                <a:gridCol w="1004333">
                  <a:extLst>
                    <a:ext uri="{9D8B030D-6E8A-4147-A177-3AD203B41FA5}">
                      <a16:colId xmlns:a16="http://schemas.microsoft.com/office/drawing/2014/main" val="3310008842"/>
                    </a:ext>
                  </a:extLst>
                </a:gridCol>
                <a:gridCol w="1004333">
                  <a:extLst>
                    <a:ext uri="{9D8B030D-6E8A-4147-A177-3AD203B41FA5}">
                      <a16:colId xmlns:a16="http://schemas.microsoft.com/office/drawing/2014/main" val="1447804101"/>
                    </a:ext>
                  </a:extLst>
                </a:gridCol>
              </a:tblGrid>
              <a:tr h="370840">
                <a:tc>
                  <a:txBody>
                    <a:bodyPr/>
                    <a:lstStyle/>
                    <a:p>
                      <a:endParaRPr lang="fr-FR" sz="1200" dirty="0">
                        <a:latin typeface="Verdana" panose="020B0604030504040204" pitchFamily="34" charset="0"/>
                        <a:ea typeface="Verdana" panose="020B0604030504040204" pitchFamily="34" charset="0"/>
                      </a:endParaRPr>
                    </a:p>
                  </a:txBody>
                  <a:tcPr/>
                </a:tc>
                <a:tc>
                  <a:txBody>
                    <a:bodyPr/>
                    <a:lstStyle/>
                    <a:p>
                      <a:pPr algn="ctr"/>
                      <a:r>
                        <a:rPr lang="fr-FR" sz="1200" dirty="0" smtClean="0">
                          <a:latin typeface="Verdana" panose="020B0604030504040204" pitchFamily="34" charset="0"/>
                          <a:ea typeface="Verdana" panose="020B0604030504040204" pitchFamily="34" charset="0"/>
                        </a:rPr>
                        <a:t>CP</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DGEP</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ES</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LECLA</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SEPT</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SPIM</a:t>
                      </a:r>
                      <a:endParaRPr lang="fr-FR" sz="1200" dirty="0">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242363745"/>
                  </a:ext>
                </a:extLst>
              </a:tr>
              <a:tr h="370840">
                <a:tc>
                  <a:txBody>
                    <a:bodyPr/>
                    <a:lstStyle/>
                    <a:p>
                      <a:r>
                        <a:rPr lang="fr-FR" sz="1200" dirty="0" smtClean="0">
                          <a:latin typeface="Verdana" panose="020B0604030504040204" pitchFamily="34" charset="0"/>
                          <a:ea typeface="Verdana" panose="020B0604030504040204" pitchFamily="34" charset="0"/>
                        </a:rPr>
                        <a:t>Cotutelles en cours</a:t>
                      </a:r>
                      <a:endParaRPr lang="fr-FR" sz="1200" dirty="0">
                        <a:latin typeface="Verdana" panose="020B0604030504040204" pitchFamily="34" charset="0"/>
                        <a:ea typeface="Verdana" panose="020B0604030504040204" pitchFamily="34" charset="0"/>
                      </a:endParaRPr>
                    </a:p>
                  </a:txBody>
                  <a:tcPr/>
                </a:tc>
                <a:tc>
                  <a:txBody>
                    <a:bodyPr/>
                    <a:lstStyle/>
                    <a:p>
                      <a:pPr algn="ctr"/>
                      <a:r>
                        <a:rPr lang="fr-FR" sz="1200" dirty="0" smtClean="0">
                          <a:latin typeface="Verdana" panose="020B0604030504040204" pitchFamily="34" charset="0"/>
                          <a:ea typeface="Verdana" panose="020B0604030504040204" pitchFamily="34" charset="0"/>
                        </a:rPr>
                        <a:t>24</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28</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27</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25</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27</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42</a:t>
                      </a:r>
                      <a:endParaRPr lang="fr-FR" sz="1200" dirty="0">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3435569207"/>
                  </a:ext>
                </a:extLst>
              </a:tr>
              <a:tr h="370840">
                <a:tc>
                  <a:txBody>
                    <a:bodyPr/>
                    <a:lstStyle/>
                    <a:p>
                      <a:r>
                        <a:rPr lang="fr-FR" sz="1200" dirty="0" smtClean="0">
                          <a:latin typeface="Verdana" panose="020B0604030504040204" pitchFamily="34" charset="0"/>
                          <a:ea typeface="Verdana" panose="020B0604030504040204" pitchFamily="34" charset="0"/>
                        </a:rPr>
                        <a:t>Nouvelles cotutelles</a:t>
                      </a:r>
                      <a:endParaRPr lang="fr-FR" sz="1200" dirty="0">
                        <a:latin typeface="Verdana" panose="020B0604030504040204" pitchFamily="34" charset="0"/>
                        <a:ea typeface="Verdana" panose="020B0604030504040204" pitchFamily="34" charset="0"/>
                      </a:endParaRPr>
                    </a:p>
                  </a:txBody>
                  <a:tcPr/>
                </a:tc>
                <a:tc>
                  <a:txBody>
                    <a:bodyPr/>
                    <a:lstStyle/>
                    <a:p>
                      <a:pPr algn="ctr"/>
                      <a:r>
                        <a:rPr lang="fr-FR" sz="1200" dirty="0" smtClean="0">
                          <a:latin typeface="Verdana" panose="020B0604030504040204" pitchFamily="34" charset="0"/>
                          <a:ea typeface="Verdana" panose="020B0604030504040204" pitchFamily="34" charset="0"/>
                        </a:rPr>
                        <a:t>3</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2</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2</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2</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0</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4</a:t>
                      </a:r>
                      <a:endParaRPr lang="fr-FR" sz="1200" dirty="0">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2947754765"/>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267554809"/>
              </p:ext>
            </p:extLst>
          </p:nvPr>
        </p:nvGraphicFramePr>
        <p:xfrm>
          <a:off x="252654" y="4571703"/>
          <a:ext cx="6925812" cy="828040"/>
        </p:xfrm>
        <a:graphic>
          <a:graphicData uri="http://schemas.openxmlformats.org/drawingml/2006/table">
            <a:tbl>
              <a:tblPr firstRow="1" bandRow="1">
                <a:tableStyleId>{5C22544A-7EE6-4342-B048-85BDC9FD1C3A}</a:tableStyleId>
              </a:tblPr>
              <a:tblGrid>
                <a:gridCol w="1345410">
                  <a:extLst>
                    <a:ext uri="{9D8B030D-6E8A-4147-A177-3AD203B41FA5}">
                      <a16:colId xmlns:a16="http://schemas.microsoft.com/office/drawing/2014/main" val="1002893983"/>
                    </a:ext>
                  </a:extLst>
                </a:gridCol>
                <a:gridCol w="1341689">
                  <a:extLst>
                    <a:ext uri="{9D8B030D-6E8A-4147-A177-3AD203B41FA5}">
                      <a16:colId xmlns:a16="http://schemas.microsoft.com/office/drawing/2014/main" val="609693857"/>
                    </a:ext>
                  </a:extLst>
                </a:gridCol>
                <a:gridCol w="1290415">
                  <a:extLst>
                    <a:ext uri="{9D8B030D-6E8A-4147-A177-3AD203B41FA5}">
                      <a16:colId xmlns:a16="http://schemas.microsoft.com/office/drawing/2014/main" val="971053628"/>
                    </a:ext>
                  </a:extLst>
                </a:gridCol>
                <a:gridCol w="1504060">
                  <a:extLst>
                    <a:ext uri="{9D8B030D-6E8A-4147-A177-3AD203B41FA5}">
                      <a16:colId xmlns:a16="http://schemas.microsoft.com/office/drawing/2014/main" val="4027869615"/>
                    </a:ext>
                  </a:extLst>
                </a:gridCol>
                <a:gridCol w="1444238">
                  <a:extLst>
                    <a:ext uri="{9D8B030D-6E8A-4147-A177-3AD203B41FA5}">
                      <a16:colId xmlns:a16="http://schemas.microsoft.com/office/drawing/2014/main" val="2622038189"/>
                    </a:ext>
                  </a:extLst>
                </a:gridCol>
              </a:tblGrid>
              <a:tr h="370840">
                <a:tc>
                  <a:txBody>
                    <a:bodyPr/>
                    <a:lstStyle/>
                    <a:p>
                      <a:pPr algn="ctr"/>
                      <a:r>
                        <a:rPr lang="fr-FR" sz="1200" dirty="0" smtClean="0">
                          <a:latin typeface="Verdana" panose="020B0604030504040204" pitchFamily="34" charset="0"/>
                          <a:ea typeface="Verdana" panose="020B0604030504040204" pitchFamily="34" charset="0"/>
                        </a:rPr>
                        <a:t>Abandons en 1A</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Abandons en 2A</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Abandons en 3A</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Abandons</a:t>
                      </a:r>
                      <a:r>
                        <a:rPr lang="fr-FR" sz="1200" baseline="0" dirty="0" smtClean="0">
                          <a:latin typeface="Verdana" panose="020B0604030504040204" pitchFamily="34" charset="0"/>
                          <a:ea typeface="Verdana" panose="020B0604030504040204" pitchFamily="34" charset="0"/>
                        </a:rPr>
                        <a:t> en 4A et +</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solidFill>
                            <a:schemeClr val="bg1"/>
                          </a:solidFill>
                          <a:latin typeface="Verdana" panose="020B0604030504040204" pitchFamily="34" charset="0"/>
                          <a:ea typeface="Verdana" panose="020B0604030504040204" pitchFamily="34" charset="0"/>
                        </a:rPr>
                        <a:t>Total</a:t>
                      </a:r>
                      <a:endParaRPr lang="fr-FR" sz="1200" dirty="0">
                        <a:solidFill>
                          <a:schemeClr val="bg1"/>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2540513465"/>
                  </a:ext>
                </a:extLst>
              </a:tr>
              <a:tr h="370840">
                <a:tc>
                  <a:txBody>
                    <a:bodyPr/>
                    <a:lstStyle/>
                    <a:p>
                      <a:pPr algn="ctr"/>
                      <a:r>
                        <a:rPr lang="fr-FR" sz="1200" dirty="0" smtClean="0">
                          <a:latin typeface="Verdana" panose="020B0604030504040204" pitchFamily="34" charset="0"/>
                          <a:ea typeface="Verdana" panose="020B0604030504040204" pitchFamily="34" charset="0"/>
                        </a:rPr>
                        <a:t>15</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11</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6</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latin typeface="Verdana" panose="020B0604030504040204" pitchFamily="34" charset="0"/>
                          <a:ea typeface="Verdana" panose="020B0604030504040204" pitchFamily="34" charset="0"/>
                        </a:rPr>
                        <a:t>24</a:t>
                      </a:r>
                      <a:endParaRPr lang="fr-FR" sz="1200" dirty="0">
                        <a:latin typeface="Verdana" panose="020B0604030504040204" pitchFamily="34" charset="0"/>
                        <a:ea typeface="Verdana" panose="020B0604030504040204" pitchFamily="34" charset="0"/>
                      </a:endParaRPr>
                    </a:p>
                  </a:txBody>
                  <a:tcPr anchor="ctr"/>
                </a:tc>
                <a:tc>
                  <a:txBody>
                    <a:bodyPr/>
                    <a:lstStyle/>
                    <a:p>
                      <a:pPr algn="ctr"/>
                      <a:r>
                        <a:rPr lang="fr-FR" sz="1200" dirty="0" smtClean="0">
                          <a:solidFill>
                            <a:schemeClr val="tx1"/>
                          </a:solidFill>
                          <a:latin typeface="Verdana" panose="020B0604030504040204" pitchFamily="34" charset="0"/>
                          <a:ea typeface="Verdana" panose="020B0604030504040204" pitchFamily="34" charset="0"/>
                        </a:rPr>
                        <a:t>56</a:t>
                      </a:r>
                      <a:endParaRPr lang="fr-FR" sz="1200" dirty="0">
                        <a:solidFill>
                          <a:schemeClr val="tx1"/>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572810074"/>
                  </a:ext>
                </a:extLst>
              </a:tr>
            </a:tbl>
          </a:graphicData>
        </a:graphic>
      </p:graphicFrame>
    </p:spTree>
    <p:extLst>
      <p:ext uri="{BB962C8B-B14F-4D97-AF65-F5344CB8AC3E}">
        <p14:creationId xmlns:p14="http://schemas.microsoft.com/office/powerpoint/2010/main" val="206356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FD017397-17C5-4E87-B796-91E4BFAF2489}"/>
              </a:ext>
            </a:extLst>
          </p:cNvPr>
          <p:cNvSpPr txBox="1"/>
          <p:nvPr/>
        </p:nvSpPr>
        <p:spPr>
          <a:xfrm>
            <a:off x="252663" y="373056"/>
            <a:ext cx="7023791" cy="400110"/>
          </a:xfrm>
          <a:prstGeom prst="rect">
            <a:avLst/>
          </a:prstGeom>
          <a:noFill/>
        </p:spPr>
        <p:txBody>
          <a:bodyPr wrap="square" rtlCol="0">
            <a:spAutoFit/>
          </a:bodyPr>
          <a:lstStyle/>
          <a:p>
            <a:r>
              <a:rPr lang="fr-FR" sz="2000" b="1" dirty="0">
                <a:solidFill>
                  <a:schemeClr val="bg1">
                    <a:lumMod val="65000"/>
                  </a:schemeClr>
                </a:solidFill>
                <a:latin typeface="Verdana" panose="020B0604030504040204" pitchFamily="34" charset="0"/>
                <a:ea typeface="Verdana" panose="020B0604030504040204" pitchFamily="34" charset="0"/>
              </a:rPr>
              <a:t>Activités depuis septembre </a:t>
            </a:r>
            <a:r>
              <a:rPr lang="fr-FR" sz="2000" b="1" dirty="0" smtClean="0">
                <a:solidFill>
                  <a:schemeClr val="bg1">
                    <a:lumMod val="65000"/>
                  </a:schemeClr>
                </a:solidFill>
                <a:latin typeface="Verdana" panose="020B0604030504040204" pitchFamily="34" charset="0"/>
                <a:ea typeface="Verdana" panose="020B0604030504040204" pitchFamily="34" charset="0"/>
              </a:rPr>
              <a:t>2019</a:t>
            </a:r>
            <a:endParaRPr lang="fr-FR" sz="2000" b="1" dirty="0">
              <a:solidFill>
                <a:schemeClr val="bg1">
                  <a:lumMod val="65000"/>
                </a:schemeClr>
              </a:solidFill>
              <a:latin typeface="Verdana" panose="020B0604030504040204" pitchFamily="34" charset="0"/>
              <a:ea typeface="Verdana" panose="020B0604030504040204" pitchFamily="34" charset="0"/>
            </a:endParaRPr>
          </a:p>
        </p:txBody>
      </p:sp>
      <p:sp>
        <p:nvSpPr>
          <p:cNvPr id="10" name="ZoneTexte 9">
            <a:extLst>
              <a:ext uri="{FF2B5EF4-FFF2-40B4-BE49-F238E27FC236}">
                <a16:creationId xmlns:a16="http://schemas.microsoft.com/office/drawing/2014/main" id="{9E34AE46-4937-40D6-AF94-5F9047C98D52}"/>
              </a:ext>
            </a:extLst>
          </p:cNvPr>
          <p:cNvSpPr txBox="1"/>
          <p:nvPr/>
        </p:nvSpPr>
        <p:spPr>
          <a:xfrm>
            <a:off x="252663" y="1157700"/>
            <a:ext cx="8631278" cy="4801314"/>
          </a:xfrm>
          <a:prstGeom prst="rect">
            <a:avLst/>
          </a:prstGeom>
          <a:noFill/>
        </p:spPr>
        <p:txBody>
          <a:bodyPr wrap="square" rtlCol="0">
            <a:spAutoFit/>
          </a:bodyPr>
          <a:lstStyle/>
          <a:p>
            <a:pPr algn="just">
              <a:lnSpc>
                <a:spcPct val="150000"/>
              </a:lnSpc>
            </a:pPr>
            <a:r>
              <a:rPr lang="fr-FR" sz="1200" u="sng" dirty="0" smtClean="0">
                <a:latin typeface="Verdana" panose="020B0604030504040204" pitchFamily="34" charset="0"/>
                <a:ea typeface="Verdana" panose="020B0604030504040204" pitchFamily="34" charset="0"/>
                <a:cs typeface="Verdana" panose="020B0604030504040204" pitchFamily="34" charset="0"/>
              </a:rPr>
              <a:t>Evénements</a:t>
            </a:r>
            <a:endParaRPr lang="fr-FR" sz="1200" u="sng" dirty="0">
              <a:latin typeface="Verdana" panose="020B0604030504040204" pitchFamily="34" charset="0"/>
              <a:ea typeface="Verdana" panose="020B0604030504040204" pitchFamily="34" charset="0"/>
              <a:cs typeface="Verdana" panose="020B0604030504040204" pitchFamily="34" charset="0"/>
            </a:endParaRPr>
          </a:p>
          <a:p>
            <a:pPr marR="0" lvl="0" indent="0" algn="just" fontAlgn="base">
              <a:lnSpc>
                <a:spcPct val="150000"/>
              </a:lnSpc>
              <a:spcBef>
                <a:spcPct val="0"/>
              </a:spcBef>
              <a:spcAft>
                <a:spcPct val="0"/>
              </a:spcAft>
              <a:buClrTx/>
              <a:buSzTx/>
              <a:buFontTx/>
              <a:buNone/>
              <a:tabLst/>
            </a:pPr>
            <a:endParaRPr lang="fr-FR" altLang="fr-FR" sz="1200" dirty="0">
              <a:latin typeface="Verdana" panose="020B0604030504040204" pitchFamily="34" charset="0"/>
              <a:ea typeface="Verdana" panose="020B0604030504040204" pitchFamily="34" charset="0"/>
            </a:endParaRPr>
          </a:p>
          <a:p>
            <a:pPr marR="0" lvl="0" indent="0" algn="just" fontAlgn="base">
              <a:lnSpc>
                <a:spcPct val="150000"/>
              </a:lnSpc>
              <a:spcBef>
                <a:spcPct val="0"/>
              </a:spcBef>
              <a:spcAft>
                <a:spcPct val="0"/>
              </a:spcAft>
              <a:buClrTx/>
              <a:buSzTx/>
              <a:buFontTx/>
              <a:buNone/>
              <a:tabLst/>
            </a:pPr>
            <a:r>
              <a:rPr lang="fr-FR" altLang="fr-FR" sz="1200" dirty="0">
                <a:latin typeface="Verdana" panose="020B0604030504040204" pitchFamily="34" charset="0"/>
                <a:ea typeface="Verdana" panose="020B0604030504040204" pitchFamily="34" charset="0"/>
              </a:rPr>
              <a:t>La </a:t>
            </a:r>
            <a:r>
              <a:rPr lang="fr-FR" altLang="fr-FR" sz="1200" b="1" dirty="0">
                <a:latin typeface="Verdana" panose="020B0604030504040204" pitchFamily="34" charset="0"/>
                <a:ea typeface="Verdana" panose="020B0604030504040204" pitchFamily="34" charset="0"/>
              </a:rPr>
              <a:t>Journée de rentrée doctorale</a:t>
            </a:r>
            <a:r>
              <a:rPr lang="fr-FR" altLang="fr-FR" sz="1200" dirty="0">
                <a:latin typeface="Verdana" panose="020B0604030504040204" pitchFamily="34" charset="0"/>
                <a:ea typeface="Verdana" panose="020B0604030504040204" pitchFamily="34" charset="0"/>
              </a:rPr>
              <a:t> </a:t>
            </a:r>
            <a:r>
              <a:rPr lang="fr-FR" altLang="fr-FR" sz="1200" dirty="0" smtClean="0">
                <a:latin typeface="Verdana" panose="020B0604030504040204" pitchFamily="34" charset="0"/>
                <a:ea typeface="Verdana" panose="020B0604030504040204" pitchFamily="34" charset="0"/>
              </a:rPr>
              <a:t>2019 </a:t>
            </a:r>
            <a:r>
              <a:rPr lang="fr-FR" altLang="fr-FR" sz="1200" dirty="0">
                <a:latin typeface="Verdana" panose="020B0604030504040204" pitchFamily="34" charset="0"/>
                <a:ea typeface="Verdana" panose="020B0604030504040204" pitchFamily="34" charset="0"/>
              </a:rPr>
              <a:t>a eu lieu le </a:t>
            </a:r>
            <a:r>
              <a:rPr lang="fr-FR" altLang="fr-FR" sz="1200" dirty="0" smtClean="0">
                <a:latin typeface="Verdana" panose="020B0604030504040204" pitchFamily="34" charset="0"/>
                <a:ea typeface="Verdana" panose="020B0604030504040204" pitchFamily="34" charset="0"/>
              </a:rPr>
              <a:t>19 </a:t>
            </a:r>
            <a:r>
              <a:rPr lang="fr-FR" altLang="fr-FR" sz="1200" dirty="0">
                <a:latin typeface="Verdana" panose="020B0604030504040204" pitchFamily="34" charset="0"/>
                <a:ea typeface="Verdana" panose="020B0604030504040204" pitchFamily="34" charset="0"/>
              </a:rPr>
              <a:t>novembre </a:t>
            </a:r>
            <a:r>
              <a:rPr lang="fr-FR" altLang="fr-FR" sz="1200" dirty="0" smtClean="0">
                <a:latin typeface="Verdana" panose="020B0604030504040204" pitchFamily="34" charset="0"/>
                <a:ea typeface="Verdana" panose="020B0604030504040204" pitchFamily="34" charset="0"/>
              </a:rPr>
              <a:t>2019, </a:t>
            </a:r>
            <a:r>
              <a:rPr lang="fr-FR" altLang="fr-FR" sz="1200" dirty="0">
                <a:latin typeface="Verdana" panose="020B0604030504040204" pitchFamily="34" charset="0"/>
                <a:ea typeface="Verdana" panose="020B0604030504040204" pitchFamily="34" charset="0"/>
              </a:rPr>
              <a:t>sur le Campus de </a:t>
            </a:r>
            <a:r>
              <a:rPr lang="fr-FR" altLang="fr-FR" sz="1200" dirty="0" smtClean="0">
                <a:latin typeface="Verdana" panose="020B0604030504040204" pitchFamily="34" charset="0"/>
                <a:ea typeface="Verdana" panose="020B0604030504040204" pitchFamily="34" charset="0"/>
              </a:rPr>
              <a:t>Besançon. </a:t>
            </a:r>
            <a:r>
              <a:rPr lang="fr-FR" altLang="fr-FR" sz="1200" dirty="0">
                <a:latin typeface="Verdana" panose="020B0604030504040204" pitchFamily="34" charset="0"/>
                <a:ea typeface="Verdana" panose="020B0604030504040204" pitchFamily="34" charset="0"/>
              </a:rPr>
              <a:t>Elle a réuni </a:t>
            </a:r>
            <a:r>
              <a:rPr lang="fr-FR" altLang="fr-FR" sz="1200" dirty="0" smtClean="0">
                <a:latin typeface="Verdana" panose="020B0604030504040204" pitchFamily="34" charset="0"/>
                <a:ea typeface="Verdana" panose="020B0604030504040204" pitchFamily="34" charset="0"/>
              </a:rPr>
              <a:t>295 </a:t>
            </a:r>
            <a:r>
              <a:rPr lang="fr-FR" altLang="fr-FR" sz="1200" dirty="0">
                <a:latin typeface="Verdana" panose="020B0604030504040204" pitchFamily="34" charset="0"/>
                <a:ea typeface="Verdana" panose="020B0604030504040204" pitchFamily="34" charset="0"/>
              </a:rPr>
              <a:t>doctorants de 1ère année. </a:t>
            </a:r>
            <a:r>
              <a:rPr lang="fr-FR" altLang="fr-FR" sz="1200" dirty="0" smtClean="0">
                <a:latin typeface="Verdana" panose="020B0604030504040204" pitchFamily="34" charset="0"/>
                <a:ea typeface="Verdana" panose="020B0604030504040204" pitchFamily="34" charset="0"/>
              </a:rPr>
              <a:t>Pour la première fois, une enquête a été menée à l’occasion de cet événement auprès des doctorants de 1</a:t>
            </a:r>
            <a:r>
              <a:rPr lang="fr-FR" altLang="fr-FR" sz="1200" baseline="30000" dirty="0" smtClean="0">
                <a:latin typeface="Verdana" panose="020B0604030504040204" pitchFamily="34" charset="0"/>
                <a:ea typeface="Verdana" panose="020B0604030504040204" pitchFamily="34" charset="0"/>
              </a:rPr>
              <a:t>ère</a:t>
            </a:r>
            <a:r>
              <a:rPr lang="fr-FR" altLang="fr-FR" sz="1200" dirty="0" smtClean="0">
                <a:latin typeface="Verdana" panose="020B0604030504040204" pitchFamily="34" charset="0"/>
                <a:ea typeface="Verdana" panose="020B0604030504040204" pitchFamily="34" charset="0"/>
              </a:rPr>
              <a:t> année </a:t>
            </a:r>
            <a:r>
              <a:rPr lang="fr-FR" altLang="fr-FR" sz="1200" i="1" dirty="0" smtClean="0">
                <a:latin typeface="Verdana" panose="020B0604030504040204" pitchFamily="34" charset="0"/>
                <a:ea typeface="Verdana" panose="020B0604030504040204" pitchFamily="34" charset="0"/>
              </a:rPr>
              <a:t>(résultats de l’enquête en fin de présentation)</a:t>
            </a:r>
            <a:r>
              <a:rPr lang="fr-FR" altLang="fr-FR" sz="1200" dirty="0" smtClean="0">
                <a:latin typeface="Verdana" panose="020B0604030504040204" pitchFamily="34" charset="0"/>
                <a:ea typeface="Verdana" panose="020B0604030504040204" pitchFamily="34" charset="0"/>
              </a:rPr>
              <a:t>.</a:t>
            </a:r>
            <a:endParaRPr lang="fr-FR" altLang="fr-FR" sz="1200" dirty="0">
              <a:latin typeface="Verdana" panose="020B0604030504040204" pitchFamily="34" charset="0"/>
              <a:ea typeface="Verdana" panose="020B0604030504040204" pitchFamily="34" charset="0"/>
            </a:endParaRPr>
          </a:p>
          <a:p>
            <a:pPr marR="0" lvl="0" indent="0" algn="just" fontAlgn="base">
              <a:lnSpc>
                <a:spcPct val="150000"/>
              </a:lnSpc>
              <a:spcBef>
                <a:spcPct val="0"/>
              </a:spcBef>
              <a:spcAft>
                <a:spcPct val="0"/>
              </a:spcAft>
              <a:buClrTx/>
              <a:buSzTx/>
              <a:buFontTx/>
              <a:buNone/>
              <a:tabLst/>
            </a:pPr>
            <a:endParaRPr lang="fr-FR" altLang="fr-FR" sz="1200" dirty="0">
              <a:latin typeface="Verdana" panose="020B0604030504040204" pitchFamily="34" charset="0"/>
              <a:ea typeface="Verdana" panose="020B0604030504040204" pitchFamily="34" charset="0"/>
            </a:endParaRPr>
          </a:p>
          <a:p>
            <a:pPr marR="0" lvl="0" indent="0" algn="just" fontAlgn="base">
              <a:lnSpc>
                <a:spcPct val="150000"/>
              </a:lnSpc>
              <a:spcBef>
                <a:spcPct val="0"/>
              </a:spcBef>
              <a:spcAft>
                <a:spcPct val="0"/>
              </a:spcAft>
              <a:buClrTx/>
              <a:buSzTx/>
              <a:buFontTx/>
              <a:buNone/>
              <a:tabLst/>
            </a:pPr>
            <a:r>
              <a:rPr lang="fr-FR" altLang="fr-FR" sz="1200" dirty="0">
                <a:latin typeface="Verdana" panose="020B0604030504040204" pitchFamily="34" charset="0"/>
                <a:ea typeface="Verdana" panose="020B0604030504040204" pitchFamily="34" charset="0"/>
              </a:rPr>
              <a:t>La </a:t>
            </a:r>
            <a:r>
              <a:rPr lang="fr-FR" altLang="fr-FR" sz="1200" b="1" dirty="0">
                <a:latin typeface="Verdana" panose="020B0604030504040204" pitchFamily="34" charset="0"/>
                <a:ea typeface="Verdana" panose="020B0604030504040204" pitchFamily="34" charset="0"/>
              </a:rPr>
              <a:t>Cérémonie de remise des diplômes en l’honneur des docteurs </a:t>
            </a:r>
            <a:r>
              <a:rPr lang="fr-FR" altLang="fr-FR" sz="1200" b="1" dirty="0" smtClean="0">
                <a:latin typeface="Verdana" panose="020B0604030504040204" pitchFamily="34" charset="0"/>
                <a:ea typeface="Verdana" panose="020B0604030504040204" pitchFamily="34" charset="0"/>
              </a:rPr>
              <a:t>2019</a:t>
            </a:r>
            <a:r>
              <a:rPr lang="fr-FR" altLang="fr-FR" sz="1200" dirty="0" smtClean="0">
                <a:latin typeface="Verdana" panose="020B0604030504040204" pitchFamily="34" charset="0"/>
                <a:ea typeface="Verdana" panose="020B0604030504040204" pitchFamily="34" charset="0"/>
              </a:rPr>
              <a:t> </a:t>
            </a:r>
            <a:r>
              <a:rPr lang="fr-FR" altLang="fr-FR" sz="1200" dirty="0">
                <a:latin typeface="Verdana" panose="020B0604030504040204" pitchFamily="34" charset="0"/>
                <a:ea typeface="Verdana" panose="020B0604030504040204" pitchFamily="34" charset="0"/>
              </a:rPr>
              <a:t>s’est déroulée le 20 décembre </a:t>
            </a:r>
            <a:r>
              <a:rPr lang="fr-FR" altLang="fr-FR" sz="1200" dirty="0" smtClean="0">
                <a:latin typeface="Verdana" panose="020B0604030504040204" pitchFamily="34" charset="0"/>
                <a:ea typeface="Verdana" panose="020B0604030504040204" pitchFamily="34" charset="0"/>
              </a:rPr>
              <a:t>2019. </a:t>
            </a:r>
            <a:r>
              <a:rPr lang="fr-FR" altLang="fr-FR" sz="1200" dirty="0">
                <a:latin typeface="Verdana" panose="020B0604030504040204" pitchFamily="34" charset="0"/>
                <a:ea typeface="Verdana" panose="020B0604030504040204" pitchFamily="34" charset="0"/>
              </a:rPr>
              <a:t>Elle a réuni </a:t>
            </a:r>
            <a:r>
              <a:rPr lang="fr-FR" altLang="fr-FR" sz="1200" dirty="0" smtClean="0">
                <a:latin typeface="Verdana" panose="020B0604030504040204" pitchFamily="34" charset="0"/>
                <a:ea typeface="Verdana" panose="020B0604030504040204" pitchFamily="34" charset="0"/>
              </a:rPr>
              <a:t>environ 180 personnes, dont 90 </a:t>
            </a:r>
            <a:r>
              <a:rPr lang="fr-FR" altLang="fr-FR" sz="1200" dirty="0">
                <a:latin typeface="Verdana" panose="020B0604030504040204" pitchFamily="34" charset="0"/>
                <a:ea typeface="Verdana" panose="020B0604030504040204" pitchFamily="34" charset="0"/>
              </a:rPr>
              <a:t>jeunes diplômés. Une vidéo de l’événement (visible sur le site internet du Collège doctoral) a été </a:t>
            </a:r>
            <a:r>
              <a:rPr lang="fr-FR" altLang="fr-FR" sz="1200" dirty="0" smtClean="0">
                <a:latin typeface="Verdana" panose="020B0604030504040204" pitchFamily="34" charset="0"/>
                <a:ea typeface="Verdana" panose="020B0604030504040204" pitchFamily="34" charset="0"/>
              </a:rPr>
              <a:t>réalisée.</a:t>
            </a:r>
            <a:endParaRPr lang="fr-FR" altLang="fr-FR" sz="1200" dirty="0">
              <a:latin typeface="Verdana" panose="020B0604030504040204" pitchFamily="34" charset="0"/>
              <a:ea typeface="Verdana" panose="020B0604030504040204" pitchFamily="34" charset="0"/>
            </a:endParaRPr>
          </a:p>
          <a:p>
            <a:pPr marR="0" lvl="0" indent="0" algn="just" fontAlgn="base">
              <a:lnSpc>
                <a:spcPct val="150000"/>
              </a:lnSpc>
              <a:spcBef>
                <a:spcPct val="0"/>
              </a:spcBef>
              <a:spcAft>
                <a:spcPct val="0"/>
              </a:spcAft>
              <a:buClrTx/>
              <a:buSzTx/>
              <a:buFontTx/>
              <a:buNone/>
              <a:tabLst/>
            </a:pPr>
            <a:endParaRPr lang="fr-FR" altLang="fr-FR" sz="1200" dirty="0">
              <a:latin typeface="Verdana" panose="020B0604030504040204" pitchFamily="34" charset="0"/>
              <a:ea typeface="Verdana" panose="020B0604030504040204" pitchFamily="34" charset="0"/>
            </a:endParaRPr>
          </a:p>
          <a:p>
            <a:pPr marR="0" lvl="0" indent="0" algn="just" fontAlgn="base">
              <a:lnSpc>
                <a:spcPct val="150000"/>
              </a:lnSpc>
              <a:spcBef>
                <a:spcPct val="0"/>
              </a:spcBef>
              <a:spcAft>
                <a:spcPct val="0"/>
              </a:spcAft>
              <a:buClrTx/>
              <a:buSzTx/>
              <a:buFontTx/>
              <a:buNone/>
              <a:tabLst/>
            </a:pPr>
            <a:r>
              <a:rPr lang="fr-FR" altLang="fr-FR" sz="1200" dirty="0">
                <a:latin typeface="Verdana" panose="020B0604030504040204" pitchFamily="34" charset="0"/>
                <a:ea typeface="Verdana" panose="020B0604030504040204" pitchFamily="34" charset="0"/>
              </a:rPr>
              <a:t>La </a:t>
            </a:r>
            <a:r>
              <a:rPr lang="fr-FR" altLang="fr-FR" sz="1200" b="1" dirty="0">
                <a:latin typeface="Verdana" panose="020B0604030504040204" pitchFamily="34" charset="0"/>
                <a:ea typeface="Verdana" panose="020B0604030504040204" pitchFamily="34" charset="0"/>
              </a:rPr>
              <a:t>Finale régionale du concours « Ma thèse en 180 secondes » </a:t>
            </a:r>
            <a:r>
              <a:rPr lang="fr-FR" altLang="fr-FR" sz="1200" dirty="0">
                <a:latin typeface="Verdana" panose="020B0604030504040204" pitchFamily="34" charset="0"/>
                <a:ea typeface="Verdana" panose="020B0604030504040204" pitchFamily="34" charset="0"/>
              </a:rPr>
              <a:t>a eu lieu le </a:t>
            </a:r>
            <a:r>
              <a:rPr lang="fr-FR" altLang="fr-FR" sz="1200" dirty="0" smtClean="0">
                <a:latin typeface="Verdana" panose="020B0604030504040204" pitchFamily="34" charset="0"/>
                <a:ea typeface="Verdana" panose="020B0604030504040204" pitchFamily="34" charset="0"/>
              </a:rPr>
              <a:t>13 </a:t>
            </a:r>
            <a:r>
              <a:rPr lang="fr-FR" altLang="fr-FR" sz="1200" dirty="0">
                <a:latin typeface="Verdana" panose="020B0604030504040204" pitchFamily="34" charset="0"/>
                <a:ea typeface="Verdana" panose="020B0604030504040204" pitchFamily="34" charset="0"/>
              </a:rPr>
              <a:t>mars </a:t>
            </a:r>
            <a:r>
              <a:rPr lang="fr-FR" altLang="fr-FR" sz="1200" dirty="0" smtClean="0">
                <a:latin typeface="Verdana" panose="020B0604030504040204" pitchFamily="34" charset="0"/>
                <a:ea typeface="Verdana" panose="020B0604030504040204" pitchFamily="34" charset="0"/>
              </a:rPr>
              <a:t>2020, à l’</a:t>
            </a:r>
            <a:r>
              <a:rPr lang="fr-FR" altLang="fr-FR" sz="1200" dirty="0" err="1" smtClean="0">
                <a:latin typeface="Verdana" panose="020B0604030504040204" pitchFamily="34" charset="0"/>
                <a:ea typeface="Verdana" panose="020B0604030504040204" pitchFamily="34" charset="0"/>
              </a:rPr>
              <a:t>atheneum</a:t>
            </a:r>
            <a:r>
              <a:rPr lang="fr-FR" altLang="fr-FR" sz="1200" dirty="0" smtClean="0">
                <a:latin typeface="Verdana" panose="020B0604030504040204" pitchFamily="34" charset="0"/>
                <a:ea typeface="Verdana" panose="020B0604030504040204" pitchFamily="34" charset="0"/>
              </a:rPr>
              <a:t> à Dijon.</a:t>
            </a:r>
          </a:p>
          <a:p>
            <a:pPr marR="0" lvl="0" indent="0" algn="just" fontAlgn="base">
              <a:lnSpc>
                <a:spcPct val="150000"/>
              </a:lnSpc>
              <a:spcBef>
                <a:spcPct val="0"/>
              </a:spcBef>
              <a:spcAft>
                <a:spcPct val="0"/>
              </a:spcAft>
              <a:buClrTx/>
              <a:buSzTx/>
              <a:buFontTx/>
              <a:buNone/>
              <a:tabLst/>
            </a:pPr>
            <a:r>
              <a:rPr lang="fr-FR" altLang="fr-FR" sz="1200" dirty="0" smtClean="0">
                <a:latin typeface="Verdana" panose="020B0604030504040204" pitchFamily="34" charset="0"/>
                <a:ea typeface="Verdana" panose="020B0604030504040204" pitchFamily="34" charset="0"/>
              </a:rPr>
              <a:t>La situation sanitaire a eu comme conséquences :</a:t>
            </a:r>
          </a:p>
          <a:p>
            <a:pPr marL="171450" marR="0" lvl="0" indent="-171450" algn="just" fontAlgn="base">
              <a:lnSpc>
                <a:spcPct val="150000"/>
              </a:lnSpc>
              <a:spcBef>
                <a:spcPct val="0"/>
              </a:spcBef>
              <a:spcAft>
                <a:spcPct val="0"/>
              </a:spcAft>
              <a:buClrTx/>
              <a:buSzTx/>
              <a:buFontTx/>
              <a:buChar char="-"/>
              <a:tabLst/>
            </a:pPr>
            <a:r>
              <a:rPr lang="fr-FR" altLang="fr-FR" sz="1200" dirty="0" smtClean="0">
                <a:latin typeface="Verdana" panose="020B0604030504040204" pitchFamily="34" charset="0"/>
                <a:ea typeface="Verdana" panose="020B0604030504040204" pitchFamily="34" charset="0"/>
              </a:rPr>
              <a:t>l’annulation de la session réservée aux lycéens l’après-midi</a:t>
            </a:r>
          </a:p>
          <a:p>
            <a:pPr marL="171450" marR="0" lvl="0" indent="-171450" algn="just" fontAlgn="base">
              <a:lnSpc>
                <a:spcPct val="150000"/>
              </a:lnSpc>
              <a:spcBef>
                <a:spcPct val="0"/>
              </a:spcBef>
              <a:spcAft>
                <a:spcPct val="0"/>
              </a:spcAft>
              <a:buClrTx/>
              <a:buSzTx/>
              <a:buFontTx/>
              <a:buChar char="-"/>
              <a:tabLst/>
            </a:pPr>
            <a:r>
              <a:rPr lang="fr-FR" altLang="fr-FR" sz="1200" dirty="0" smtClean="0">
                <a:latin typeface="Verdana" panose="020B0604030504040204" pitchFamily="34" charset="0"/>
                <a:ea typeface="Verdana" panose="020B0604030504040204" pitchFamily="34" charset="0"/>
              </a:rPr>
              <a:t>le déroulement à huis-clos de la Finale</a:t>
            </a:r>
          </a:p>
          <a:p>
            <a:pPr marL="171450" marR="0" lvl="0" indent="-171450" algn="just" fontAlgn="base">
              <a:lnSpc>
                <a:spcPct val="150000"/>
              </a:lnSpc>
              <a:spcBef>
                <a:spcPct val="0"/>
              </a:spcBef>
              <a:spcAft>
                <a:spcPct val="0"/>
              </a:spcAft>
              <a:buClrTx/>
              <a:buSzTx/>
              <a:buFontTx/>
              <a:buChar char="-"/>
              <a:tabLst/>
            </a:pPr>
            <a:r>
              <a:rPr lang="fr-FR" altLang="fr-FR" sz="1200" dirty="0" smtClean="0">
                <a:latin typeface="Verdana" panose="020B0604030504040204" pitchFamily="34" charset="0"/>
                <a:ea typeface="Verdana" panose="020B0604030504040204" pitchFamily="34" charset="0"/>
              </a:rPr>
              <a:t>Le décernement d’un 2</a:t>
            </a:r>
            <a:r>
              <a:rPr lang="fr-FR" altLang="fr-FR" sz="1200" baseline="30000" dirty="0" smtClean="0">
                <a:latin typeface="Verdana" panose="020B0604030504040204" pitchFamily="34" charset="0"/>
                <a:ea typeface="Verdana" panose="020B0604030504040204" pitchFamily="34" charset="0"/>
              </a:rPr>
              <a:t>ème</a:t>
            </a:r>
            <a:r>
              <a:rPr lang="fr-FR" altLang="fr-FR" sz="1200" dirty="0" smtClean="0">
                <a:latin typeface="Verdana" panose="020B0604030504040204" pitchFamily="34" charset="0"/>
                <a:ea typeface="Verdana" panose="020B0604030504040204" pitchFamily="34" charset="0"/>
              </a:rPr>
              <a:t> Prix du jury en lieu et place du Prix du public</a:t>
            </a:r>
          </a:p>
          <a:p>
            <a:pPr marL="171450" marR="0" lvl="0" indent="-171450" algn="just" fontAlgn="base">
              <a:lnSpc>
                <a:spcPct val="150000"/>
              </a:lnSpc>
              <a:spcBef>
                <a:spcPct val="0"/>
              </a:spcBef>
              <a:spcAft>
                <a:spcPct val="0"/>
              </a:spcAft>
              <a:buClrTx/>
              <a:buSzTx/>
              <a:buFontTx/>
              <a:buChar char="-"/>
              <a:tabLst/>
            </a:pPr>
            <a:r>
              <a:rPr lang="fr-FR" altLang="fr-FR" sz="1200" dirty="0" smtClean="0">
                <a:latin typeface="Verdana" panose="020B0604030504040204" pitchFamily="34" charset="0"/>
                <a:ea typeface="Verdana" panose="020B0604030504040204" pitchFamily="34" charset="0"/>
              </a:rPr>
              <a:t>L’annulation du concours aux niveaux national et international.</a:t>
            </a:r>
          </a:p>
        </p:txBody>
      </p:sp>
    </p:spTree>
    <p:extLst>
      <p:ext uri="{BB962C8B-B14F-4D97-AF65-F5344CB8AC3E}">
        <p14:creationId xmlns:p14="http://schemas.microsoft.com/office/powerpoint/2010/main" val="4000079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FD017397-17C5-4E87-B796-91E4BFAF2489}"/>
              </a:ext>
            </a:extLst>
          </p:cNvPr>
          <p:cNvSpPr txBox="1"/>
          <p:nvPr/>
        </p:nvSpPr>
        <p:spPr>
          <a:xfrm>
            <a:off x="252663" y="373056"/>
            <a:ext cx="7023791" cy="400110"/>
          </a:xfrm>
          <a:prstGeom prst="rect">
            <a:avLst/>
          </a:prstGeom>
          <a:noFill/>
        </p:spPr>
        <p:txBody>
          <a:bodyPr wrap="square" rtlCol="0">
            <a:spAutoFit/>
          </a:bodyPr>
          <a:lstStyle/>
          <a:p>
            <a:r>
              <a:rPr lang="fr-FR" sz="2000" b="1" dirty="0">
                <a:solidFill>
                  <a:schemeClr val="bg1">
                    <a:lumMod val="65000"/>
                  </a:schemeClr>
                </a:solidFill>
                <a:latin typeface="Verdana" panose="020B0604030504040204" pitchFamily="34" charset="0"/>
                <a:ea typeface="Verdana" panose="020B0604030504040204" pitchFamily="34" charset="0"/>
              </a:rPr>
              <a:t>Activités depuis septembre </a:t>
            </a:r>
            <a:r>
              <a:rPr lang="fr-FR" sz="2000" b="1" dirty="0" smtClean="0">
                <a:solidFill>
                  <a:schemeClr val="bg1">
                    <a:lumMod val="65000"/>
                  </a:schemeClr>
                </a:solidFill>
                <a:latin typeface="Verdana" panose="020B0604030504040204" pitchFamily="34" charset="0"/>
                <a:ea typeface="Verdana" panose="020B0604030504040204" pitchFamily="34" charset="0"/>
              </a:rPr>
              <a:t>2019</a:t>
            </a:r>
            <a:endParaRPr lang="fr-FR" sz="2000" b="1" dirty="0">
              <a:solidFill>
                <a:schemeClr val="bg1">
                  <a:lumMod val="65000"/>
                </a:schemeClr>
              </a:solidFill>
              <a:latin typeface="Verdana" panose="020B0604030504040204" pitchFamily="34" charset="0"/>
              <a:ea typeface="Verdana" panose="020B0604030504040204" pitchFamily="34" charset="0"/>
            </a:endParaRPr>
          </a:p>
        </p:txBody>
      </p:sp>
      <p:sp>
        <p:nvSpPr>
          <p:cNvPr id="10" name="ZoneTexte 9">
            <a:extLst>
              <a:ext uri="{FF2B5EF4-FFF2-40B4-BE49-F238E27FC236}">
                <a16:creationId xmlns:a16="http://schemas.microsoft.com/office/drawing/2014/main" id="{9E34AE46-4937-40D6-AF94-5F9047C98D52}"/>
              </a:ext>
            </a:extLst>
          </p:cNvPr>
          <p:cNvSpPr txBox="1"/>
          <p:nvPr/>
        </p:nvSpPr>
        <p:spPr>
          <a:xfrm>
            <a:off x="252663" y="1200455"/>
            <a:ext cx="8652055" cy="4801314"/>
          </a:xfrm>
          <a:prstGeom prst="rect">
            <a:avLst/>
          </a:prstGeom>
          <a:noFill/>
        </p:spPr>
        <p:txBody>
          <a:bodyPr wrap="square" rtlCol="0">
            <a:spAutoFit/>
          </a:bodyPr>
          <a:lstStyle/>
          <a:p>
            <a:pPr algn="just">
              <a:lnSpc>
                <a:spcPct val="150000"/>
              </a:lnSpc>
            </a:pPr>
            <a:r>
              <a:rPr lang="fr-FR" sz="1200" u="sng" dirty="0" smtClean="0">
                <a:latin typeface="Verdana" panose="020B0604030504040204" pitchFamily="34" charset="0"/>
                <a:ea typeface="Verdana" panose="020B0604030504040204" pitchFamily="34" charset="0"/>
                <a:cs typeface="Verdana" panose="020B0604030504040204" pitchFamily="34" charset="0"/>
              </a:rPr>
              <a:t>Poursuite de carrière</a:t>
            </a:r>
            <a:endParaRPr lang="fr-FR" sz="1200" u="sng" dirty="0">
              <a:latin typeface="Verdana" panose="020B0604030504040204" pitchFamily="34" charset="0"/>
              <a:ea typeface="Verdana" panose="020B0604030504040204" pitchFamily="34" charset="0"/>
              <a:cs typeface="Verdana" panose="020B0604030504040204" pitchFamily="34" charset="0"/>
            </a:endParaRPr>
          </a:p>
          <a:p>
            <a:pPr marR="0" lvl="0" indent="0" algn="just" fontAlgn="base">
              <a:lnSpc>
                <a:spcPct val="150000"/>
              </a:lnSpc>
              <a:spcBef>
                <a:spcPct val="0"/>
              </a:spcBef>
              <a:spcAft>
                <a:spcPct val="0"/>
              </a:spcAft>
              <a:buClrTx/>
              <a:buSzTx/>
              <a:buFontTx/>
              <a:buNone/>
              <a:tabLst/>
            </a:pPr>
            <a:endParaRPr lang="fr-FR" altLang="fr-FR" sz="1200" dirty="0">
              <a:latin typeface="Verdana" panose="020B0604030504040204" pitchFamily="34" charset="0"/>
              <a:ea typeface="Verdana" panose="020B0604030504040204" pitchFamily="34" charset="0"/>
            </a:endParaRPr>
          </a:p>
          <a:p>
            <a:pPr marR="0" lvl="0" indent="0" algn="just" fontAlgn="base">
              <a:lnSpc>
                <a:spcPct val="150000"/>
              </a:lnSpc>
              <a:spcBef>
                <a:spcPct val="0"/>
              </a:spcBef>
              <a:spcAft>
                <a:spcPct val="0"/>
              </a:spcAft>
              <a:buClrTx/>
              <a:buSzTx/>
              <a:buFontTx/>
              <a:buNone/>
              <a:tabLst/>
            </a:pPr>
            <a:r>
              <a:rPr lang="fr-FR" altLang="fr-FR" sz="1200" b="1" dirty="0" smtClean="0">
                <a:latin typeface="Verdana" panose="020B0604030504040204" pitchFamily="34" charset="0"/>
                <a:ea typeface="Verdana" panose="020B0604030504040204" pitchFamily="34" charset="0"/>
              </a:rPr>
              <a:t>Enquête IP Doc </a:t>
            </a:r>
            <a:r>
              <a:rPr lang="fr-FR" altLang="fr-FR" sz="1200" dirty="0" smtClean="0">
                <a:latin typeface="Verdana" panose="020B0604030504040204" pitchFamily="34" charset="0"/>
                <a:ea typeface="Verdana" panose="020B0604030504040204" pitchFamily="34" charset="0"/>
              </a:rPr>
              <a:t>auprès des docteurs ayant soutenu en 2016 (n+3) et 2018 (n+1)</a:t>
            </a:r>
          </a:p>
          <a:p>
            <a:pPr marR="0" lvl="0" indent="0" algn="just" fontAlgn="base">
              <a:lnSpc>
                <a:spcPct val="150000"/>
              </a:lnSpc>
              <a:spcBef>
                <a:spcPct val="0"/>
              </a:spcBef>
              <a:spcAft>
                <a:spcPct val="0"/>
              </a:spcAft>
              <a:buClrTx/>
              <a:buSzTx/>
              <a:buFontTx/>
              <a:buNone/>
              <a:tabLst/>
            </a:pPr>
            <a:r>
              <a:rPr lang="fr-FR" altLang="fr-FR" sz="1200" dirty="0" smtClean="0">
                <a:latin typeface="Verdana" panose="020B0604030504040204" pitchFamily="34" charset="0"/>
                <a:ea typeface="Verdana" panose="020B0604030504040204" pitchFamily="34" charset="0"/>
              </a:rPr>
              <a:t>Taux de participation : 55,7 % (très bon taux au niveau national)</a:t>
            </a:r>
          </a:p>
          <a:p>
            <a:pPr marR="0" lvl="0" indent="0" algn="just" fontAlgn="base">
              <a:lnSpc>
                <a:spcPct val="150000"/>
              </a:lnSpc>
              <a:spcBef>
                <a:spcPct val="0"/>
              </a:spcBef>
              <a:spcAft>
                <a:spcPct val="0"/>
              </a:spcAft>
              <a:buClrTx/>
              <a:buSzTx/>
              <a:buFontTx/>
              <a:buNone/>
              <a:tabLst/>
            </a:pPr>
            <a:r>
              <a:rPr lang="fr-FR" altLang="fr-FR" sz="1200" dirty="0" smtClean="0">
                <a:latin typeface="Verdana" panose="020B0604030504040204" pitchFamily="34" charset="0"/>
                <a:ea typeface="Verdana" panose="020B0604030504040204" pitchFamily="34" charset="0"/>
              </a:rPr>
              <a:t>Analyse des données en cours pour une publication au moment de la prochaine Journée de rentrée.</a:t>
            </a:r>
          </a:p>
          <a:p>
            <a:pPr marR="0" lvl="0" indent="0" algn="just" fontAlgn="base">
              <a:lnSpc>
                <a:spcPct val="150000"/>
              </a:lnSpc>
              <a:spcBef>
                <a:spcPct val="0"/>
              </a:spcBef>
              <a:spcAft>
                <a:spcPct val="0"/>
              </a:spcAft>
              <a:buClrTx/>
              <a:buSzTx/>
              <a:buFontTx/>
              <a:buNone/>
              <a:tabLst/>
            </a:pPr>
            <a:endParaRPr lang="fr-FR" altLang="fr-FR" sz="1200" dirty="0" smtClean="0">
              <a:latin typeface="Verdana" panose="020B0604030504040204" pitchFamily="34" charset="0"/>
              <a:ea typeface="Verdana" panose="020B0604030504040204" pitchFamily="34" charset="0"/>
            </a:endParaRPr>
          </a:p>
          <a:p>
            <a:pPr marR="0" lvl="0" indent="0" algn="just" fontAlgn="base">
              <a:lnSpc>
                <a:spcPct val="150000"/>
              </a:lnSpc>
              <a:spcBef>
                <a:spcPct val="0"/>
              </a:spcBef>
              <a:spcAft>
                <a:spcPct val="0"/>
              </a:spcAft>
              <a:buClrTx/>
              <a:buSzTx/>
              <a:buFontTx/>
              <a:buNone/>
              <a:tabLst/>
            </a:pPr>
            <a:r>
              <a:rPr lang="fr-FR" altLang="fr-FR" sz="1200" dirty="0" smtClean="0">
                <a:latin typeface="Verdana" panose="020B0604030504040204" pitchFamily="34" charset="0"/>
                <a:ea typeface="Verdana" panose="020B0604030504040204" pitchFamily="34" charset="0"/>
              </a:rPr>
              <a:t>Poursuite du </a:t>
            </a:r>
            <a:r>
              <a:rPr lang="fr-FR" altLang="fr-FR" sz="1200" b="1" dirty="0" smtClean="0">
                <a:latin typeface="Verdana" panose="020B0604030504040204" pitchFamily="34" charset="0"/>
                <a:ea typeface="Verdana" panose="020B0604030504040204" pitchFamily="34" charset="0"/>
              </a:rPr>
              <a:t>partenariat avec le MEDEF </a:t>
            </a:r>
            <a:r>
              <a:rPr lang="fr-FR" altLang="fr-FR" sz="1200" dirty="0" smtClean="0">
                <a:latin typeface="Verdana" panose="020B0604030504040204" pitchFamily="34" charset="0"/>
                <a:ea typeface="Verdana" panose="020B0604030504040204" pitchFamily="34" charset="0"/>
              </a:rPr>
              <a:t>: </a:t>
            </a:r>
          </a:p>
          <a:p>
            <a:pPr marR="0" lvl="0" indent="0" algn="just" fontAlgn="base">
              <a:lnSpc>
                <a:spcPct val="150000"/>
              </a:lnSpc>
              <a:spcBef>
                <a:spcPct val="0"/>
              </a:spcBef>
              <a:spcAft>
                <a:spcPct val="0"/>
              </a:spcAft>
              <a:buClrTx/>
              <a:buSzTx/>
              <a:buFontTx/>
              <a:buNone/>
              <a:tabLst/>
            </a:pPr>
            <a:r>
              <a:rPr lang="fr-FR" altLang="fr-FR" sz="1200" dirty="0" smtClean="0">
                <a:latin typeface="Verdana" panose="020B0604030504040204" pitchFamily="34" charset="0"/>
                <a:ea typeface="Verdana" panose="020B0604030504040204" pitchFamily="34" charset="0"/>
              </a:rPr>
              <a:t>- Publication d’interviews de doctorants CIFRE et de leurs encadrants industriels dans la newsletter du MEDEF</a:t>
            </a:r>
          </a:p>
          <a:p>
            <a:pPr marR="0" lvl="0" indent="0" algn="just" fontAlgn="base">
              <a:lnSpc>
                <a:spcPct val="150000"/>
              </a:lnSpc>
              <a:spcBef>
                <a:spcPct val="0"/>
              </a:spcBef>
              <a:spcAft>
                <a:spcPct val="0"/>
              </a:spcAft>
              <a:buClrTx/>
              <a:buSzTx/>
              <a:buFontTx/>
              <a:buNone/>
              <a:tabLst/>
            </a:pPr>
            <a:r>
              <a:rPr lang="fr-FR" altLang="fr-FR" sz="1200" dirty="0" smtClean="0">
                <a:latin typeface="Verdana" panose="020B0604030504040204" pitchFamily="34" charset="0"/>
                <a:ea typeface="Verdana" panose="020B0604030504040204" pitchFamily="34" charset="0"/>
              </a:rPr>
              <a:t>- événement carrière commun à venir à l’automne : rencontre doctorants/acteurs socio-économiques</a:t>
            </a:r>
          </a:p>
          <a:p>
            <a:pPr marR="0" lvl="0" indent="0" algn="just" fontAlgn="base">
              <a:lnSpc>
                <a:spcPct val="150000"/>
              </a:lnSpc>
              <a:spcBef>
                <a:spcPct val="0"/>
              </a:spcBef>
              <a:spcAft>
                <a:spcPct val="0"/>
              </a:spcAft>
              <a:buClrTx/>
              <a:buSzTx/>
              <a:buFontTx/>
              <a:buNone/>
              <a:tabLst/>
            </a:pPr>
            <a:endParaRPr lang="fr-FR" altLang="fr-FR" sz="1200" dirty="0" smtClean="0">
              <a:latin typeface="Verdana" panose="020B0604030504040204" pitchFamily="34" charset="0"/>
              <a:ea typeface="Verdana" panose="020B0604030504040204" pitchFamily="34" charset="0"/>
            </a:endParaRPr>
          </a:p>
          <a:p>
            <a:pPr marR="0" lvl="0" algn="just" fontAlgn="base">
              <a:lnSpc>
                <a:spcPct val="150000"/>
              </a:lnSpc>
              <a:spcBef>
                <a:spcPct val="0"/>
              </a:spcBef>
              <a:spcAft>
                <a:spcPct val="0"/>
              </a:spcAft>
              <a:buClrTx/>
              <a:buSzTx/>
              <a:tabLst/>
            </a:pPr>
            <a:r>
              <a:rPr lang="fr-FR" altLang="fr-FR" sz="1200" dirty="0" smtClean="0">
                <a:latin typeface="Verdana" panose="020B0604030504040204" pitchFamily="34" charset="0"/>
                <a:ea typeface="Verdana" panose="020B0604030504040204" pitchFamily="34" charset="0"/>
              </a:rPr>
              <a:t>Compétences :</a:t>
            </a:r>
          </a:p>
          <a:p>
            <a:pPr marR="0" lvl="0" algn="just" fontAlgn="base">
              <a:lnSpc>
                <a:spcPct val="150000"/>
              </a:lnSpc>
              <a:spcBef>
                <a:spcPct val="0"/>
              </a:spcBef>
              <a:spcAft>
                <a:spcPct val="0"/>
              </a:spcAft>
              <a:buClrTx/>
              <a:buSzTx/>
              <a:tabLst/>
            </a:pPr>
            <a:r>
              <a:rPr lang="fr-FR" altLang="fr-FR" sz="1200" dirty="0" smtClean="0">
                <a:latin typeface="Verdana" panose="020B0604030504040204" pitchFamily="34" charset="0"/>
                <a:ea typeface="Verdana" panose="020B0604030504040204" pitchFamily="34" charset="0"/>
              </a:rPr>
              <a:t>Elaboration d’un </a:t>
            </a:r>
            <a:r>
              <a:rPr lang="fr-FR" altLang="fr-FR" sz="1200" b="1" dirty="0" smtClean="0">
                <a:latin typeface="Verdana" panose="020B0604030504040204" pitchFamily="34" charset="0"/>
                <a:ea typeface="Verdana" panose="020B0604030504040204" pitchFamily="34" charset="0"/>
              </a:rPr>
              <a:t>référentiel des compétences </a:t>
            </a:r>
            <a:r>
              <a:rPr lang="fr-FR" altLang="fr-FR" sz="1200" dirty="0" smtClean="0">
                <a:latin typeface="Verdana" panose="020B0604030504040204" pitchFamily="34" charset="0"/>
                <a:ea typeface="Verdana" panose="020B0604030504040204" pitchFamily="34" charset="0"/>
              </a:rPr>
              <a:t>des doctorants en lien avec les fiches RNCP</a:t>
            </a:r>
          </a:p>
          <a:p>
            <a:pPr marR="0" lvl="0" algn="just" fontAlgn="base">
              <a:lnSpc>
                <a:spcPct val="150000"/>
              </a:lnSpc>
              <a:spcBef>
                <a:spcPct val="0"/>
              </a:spcBef>
              <a:spcAft>
                <a:spcPct val="0"/>
              </a:spcAft>
              <a:buClrTx/>
              <a:buSzTx/>
              <a:tabLst/>
            </a:pPr>
            <a:r>
              <a:rPr lang="fr-FR" altLang="fr-FR" sz="1200" dirty="0" smtClean="0">
                <a:latin typeface="Verdana" panose="020B0604030504040204" pitchFamily="34" charset="0"/>
                <a:ea typeface="Verdana" panose="020B0604030504040204" pitchFamily="34" charset="0"/>
              </a:rPr>
              <a:t>Lien avec les formations transversales </a:t>
            </a:r>
          </a:p>
          <a:p>
            <a:pPr marR="0" lvl="0" algn="just" fontAlgn="base">
              <a:lnSpc>
                <a:spcPct val="150000"/>
              </a:lnSpc>
              <a:spcBef>
                <a:spcPct val="0"/>
              </a:spcBef>
              <a:spcAft>
                <a:spcPct val="0"/>
              </a:spcAft>
              <a:buClrTx/>
              <a:buSzTx/>
              <a:tabLst/>
            </a:pPr>
            <a:endParaRPr lang="fr-FR" altLang="fr-FR" sz="1200" dirty="0">
              <a:latin typeface="Verdana" panose="020B0604030504040204" pitchFamily="34" charset="0"/>
              <a:ea typeface="Verdana" panose="020B0604030504040204" pitchFamily="34" charset="0"/>
            </a:endParaRPr>
          </a:p>
          <a:p>
            <a:pPr marR="0" lvl="0" algn="just" fontAlgn="base">
              <a:lnSpc>
                <a:spcPct val="150000"/>
              </a:lnSpc>
              <a:spcBef>
                <a:spcPct val="0"/>
              </a:spcBef>
              <a:spcAft>
                <a:spcPct val="0"/>
              </a:spcAft>
              <a:buClrTx/>
              <a:buSzTx/>
              <a:tabLst/>
            </a:pPr>
            <a:r>
              <a:rPr lang="fr-FR" altLang="fr-FR" sz="1200" dirty="0" smtClean="0">
                <a:latin typeface="Verdana" panose="020B0604030504040204" pitchFamily="34" charset="0"/>
                <a:ea typeface="Verdana" panose="020B0604030504040204" pitchFamily="34" charset="0"/>
              </a:rPr>
              <a:t>Veille et revue de presse trimestrielle.</a:t>
            </a:r>
            <a:endParaRPr lang="fr-FR" altLang="fr-FR" sz="1200" dirty="0">
              <a:latin typeface="Verdana" panose="020B0604030504040204" pitchFamily="34" charset="0"/>
              <a:ea typeface="Verdana" panose="020B0604030504040204" pitchFamily="34" charset="0"/>
            </a:endParaRPr>
          </a:p>
          <a:p>
            <a:pPr marR="0" lvl="0" indent="0" algn="just" fontAlgn="base">
              <a:lnSpc>
                <a:spcPct val="150000"/>
              </a:lnSpc>
              <a:spcBef>
                <a:spcPct val="0"/>
              </a:spcBef>
              <a:spcAft>
                <a:spcPct val="0"/>
              </a:spcAft>
              <a:buClrTx/>
              <a:buSzTx/>
              <a:buFontTx/>
              <a:buNone/>
              <a:tabLst/>
            </a:pPr>
            <a:endParaRPr lang="fr-FR" altLang="fr-FR" sz="1200" dirty="0" smtClean="0">
              <a:latin typeface="Verdana" panose="020B0604030504040204" pitchFamily="34" charset="0"/>
              <a:ea typeface="Verdana" panose="020B0604030504040204" pitchFamily="34" charset="0"/>
            </a:endParaRPr>
          </a:p>
          <a:p>
            <a:pPr marR="0" lvl="0" indent="0" algn="just" fontAlgn="base">
              <a:lnSpc>
                <a:spcPct val="150000"/>
              </a:lnSpc>
              <a:spcBef>
                <a:spcPct val="0"/>
              </a:spcBef>
              <a:spcAft>
                <a:spcPct val="0"/>
              </a:spcAft>
              <a:buClrTx/>
              <a:buSzTx/>
              <a:buFontTx/>
              <a:buNone/>
              <a:tabLst/>
            </a:pPr>
            <a:r>
              <a:rPr lang="fr-FR" altLang="fr-FR" sz="1200" dirty="0" smtClean="0">
                <a:latin typeface="Verdana" panose="020B0604030504040204" pitchFamily="34" charset="0"/>
                <a:ea typeface="Verdana" panose="020B0604030504040204" pitchFamily="34" charset="0"/>
              </a:rPr>
              <a:t>Participation au Réseau Carrière des docteurs au niveau national.</a:t>
            </a:r>
          </a:p>
        </p:txBody>
      </p:sp>
    </p:spTree>
    <p:extLst>
      <p:ext uri="{BB962C8B-B14F-4D97-AF65-F5344CB8AC3E}">
        <p14:creationId xmlns:p14="http://schemas.microsoft.com/office/powerpoint/2010/main" val="721912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FD017397-17C5-4E87-B796-91E4BFAF2489}"/>
              </a:ext>
            </a:extLst>
          </p:cNvPr>
          <p:cNvSpPr txBox="1"/>
          <p:nvPr/>
        </p:nvSpPr>
        <p:spPr>
          <a:xfrm>
            <a:off x="252663" y="373056"/>
            <a:ext cx="7023791" cy="400110"/>
          </a:xfrm>
          <a:prstGeom prst="rect">
            <a:avLst/>
          </a:prstGeom>
          <a:noFill/>
        </p:spPr>
        <p:txBody>
          <a:bodyPr wrap="square" rtlCol="0">
            <a:spAutoFit/>
          </a:bodyPr>
          <a:lstStyle/>
          <a:p>
            <a:r>
              <a:rPr lang="fr-FR" sz="2000" b="1" dirty="0">
                <a:solidFill>
                  <a:schemeClr val="bg1">
                    <a:lumMod val="65000"/>
                  </a:schemeClr>
                </a:solidFill>
                <a:latin typeface="Verdana" panose="020B0604030504040204" pitchFamily="34" charset="0"/>
                <a:ea typeface="Verdana" panose="020B0604030504040204" pitchFamily="34" charset="0"/>
              </a:rPr>
              <a:t>Activités depuis septembre </a:t>
            </a:r>
            <a:r>
              <a:rPr lang="fr-FR" sz="2000" b="1" dirty="0" smtClean="0">
                <a:solidFill>
                  <a:schemeClr val="bg1">
                    <a:lumMod val="65000"/>
                  </a:schemeClr>
                </a:solidFill>
                <a:latin typeface="Verdana" panose="020B0604030504040204" pitchFamily="34" charset="0"/>
                <a:ea typeface="Verdana" panose="020B0604030504040204" pitchFamily="34" charset="0"/>
              </a:rPr>
              <a:t>2019</a:t>
            </a:r>
            <a:endParaRPr lang="fr-FR" sz="2000" b="1" dirty="0">
              <a:solidFill>
                <a:schemeClr val="bg1">
                  <a:lumMod val="65000"/>
                </a:schemeClr>
              </a:solidFill>
              <a:latin typeface="Verdana" panose="020B0604030504040204" pitchFamily="34" charset="0"/>
              <a:ea typeface="Verdana" panose="020B0604030504040204" pitchFamily="34" charset="0"/>
            </a:endParaRPr>
          </a:p>
        </p:txBody>
      </p:sp>
      <p:sp>
        <p:nvSpPr>
          <p:cNvPr id="10" name="ZoneTexte 9">
            <a:extLst>
              <a:ext uri="{FF2B5EF4-FFF2-40B4-BE49-F238E27FC236}">
                <a16:creationId xmlns:a16="http://schemas.microsoft.com/office/drawing/2014/main" id="{9E34AE46-4937-40D6-AF94-5F9047C98D52}"/>
              </a:ext>
            </a:extLst>
          </p:cNvPr>
          <p:cNvSpPr txBox="1"/>
          <p:nvPr/>
        </p:nvSpPr>
        <p:spPr>
          <a:xfrm>
            <a:off x="252664" y="1174791"/>
            <a:ext cx="8609326" cy="4524315"/>
          </a:xfrm>
          <a:prstGeom prst="rect">
            <a:avLst/>
          </a:prstGeom>
          <a:noFill/>
        </p:spPr>
        <p:txBody>
          <a:bodyPr wrap="square" rtlCol="0">
            <a:spAutoFit/>
          </a:bodyPr>
          <a:lstStyle/>
          <a:p>
            <a:pPr algn="just">
              <a:lnSpc>
                <a:spcPct val="150000"/>
              </a:lnSpc>
            </a:pPr>
            <a:r>
              <a:rPr lang="fr-FR" sz="1200" u="sng" dirty="0" smtClean="0">
                <a:latin typeface="Verdana" panose="020B0604030504040204" pitchFamily="34" charset="0"/>
                <a:ea typeface="Verdana" panose="020B0604030504040204" pitchFamily="34" charset="0"/>
                <a:cs typeface="Verdana" panose="020B0604030504040204" pitchFamily="34" charset="0"/>
              </a:rPr>
              <a:t>Formations transversales proposées par le Collège doctoral</a:t>
            </a:r>
            <a:endParaRPr lang="fr-FR" sz="1200" u="sng" dirty="0">
              <a:latin typeface="Verdana" panose="020B0604030504040204" pitchFamily="34" charset="0"/>
              <a:ea typeface="Verdana" panose="020B0604030504040204" pitchFamily="34" charset="0"/>
              <a:cs typeface="Verdana" panose="020B0604030504040204" pitchFamily="34" charset="0"/>
            </a:endParaRPr>
          </a:p>
          <a:p>
            <a:pPr marR="0" lvl="0" indent="0" algn="just" fontAlgn="base">
              <a:lnSpc>
                <a:spcPct val="150000"/>
              </a:lnSpc>
              <a:spcBef>
                <a:spcPct val="0"/>
              </a:spcBef>
              <a:spcAft>
                <a:spcPct val="0"/>
              </a:spcAft>
              <a:buClrTx/>
              <a:buSzTx/>
              <a:buFontTx/>
              <a:buNone/>
              <a:tabLst/>
            </a:pPr>
            <a:endParaRPr lang="fr-FR" altLang="fr-FR" sz="1200" dirty="0">
              <a:latin typeface="Verdana" panose="020B0604030504040204" pitchFamily="34" charset="0"/>
              <a:ea typeface="Verdana" panose="020B0604030504040204" pitchFamily="34" charset="0"/>
            </a:endParaRPr>
          </a:p>
          <a:p>
            <a:pPr marR="0" lvl="0" indent="0" algn="just" fontAlgn="base">
              <a:lnSpc>
                <a:spcPct val="150000"/>
              </a:lnSpc>
              <a:spcBef>
                <a:spcPct val="0"/>
              </a:spcBef>
              <a:spcAft>
                <a:spcPct val="0"/>
              </a:spcAft>
              <a:buClrTx/>
              <a:buSzTx/>
              <a:buFontTx/>
              <a:buNone/>
              <a:tabLst/>
            </a:pPr>
            <a:r>
              <a:rPr lang="fr-FR" altLang="fr-FR" sz="1200" dirty="0" smtClean="0">
                <a:latin typeface="Verdana" panose="020B0604030504040204" pitchFamily="34" charset="0"/>
                <a:ea typeface="Verdana" panose="020B0604030504040204" pitchFamily="34" charset="0"/>
              </a:rPr>
              <a:t>9 rubriques :</a:t>
            </a:r>
          </a:p>
          <a:p>
            <a:pPr marL="171450" marR="0" lvl="0" indent="-171450" algn="just" fontAlgn="base">
              <a:lnSpc>
                <a:spcPct val="150000"/>
              </a:lnSpc>
              <a:spcBef>
                <a:spcPct val="0"/>
              </a:spcBef>
              <a:spcAft>
                <a:spcPct val="0"/>
              </a:spcAft>
              <a:buClrTx/>
              <a:buSzTx/>
              <a:buFontTx/>
              <a:buChar char="-"/>
              <a:tabLst/>
            </a:pPr>
            <a:r>
              <a:rPr lang="fr-FR" altLang="fr-FR" sz="1200" dirty="0" smtClean="0">
                <a:latin typeface="Verdana" panose="020B0604030504040204" pitchFamily="34" charset="0"/>
                <a:ea typeface="Verdana" panose="020B0604030504040204" pitchFamily="34" charset="0"/>
              </a:rPr>
              <a:t>Connaissances et outils d’enseignement </a:t>
            </a:r>
          </a:p>
          <a:p>
            <a:pPr marL="171450" marR="0" lvl="0" indent="-171450" algn="just" fontAlgn="base">
              <a:lnSpc>
                <a:spcPct val="150000"/>
              </a:lnSpc>
              <a:spcBef>
                <a:spcPct val="0"/>
              </a:spcBef>
              <a:spcAft>
                <a:spcPct val="0"/>
              </a:spcAft>
              <a:buClrTx/>
              <a:buSzTx/>
              <a:buFontTx/>
              <a:buChar char="-"/>
              <a:tabLst/>
            </a:pPr>
            <a:r>
              <a:rPr lang="fr-FR" altLang="fr-FR" sz="1200" dirty="0" smtClean="0">
                <a:latin typeface="Verdana" panose="020B0604030504040204" pitchFamily="34" charset="0"/>
                <a:ea typeface="Verdana" panose="020B0604030504040204" pitchFamily="34" charset="0"/>
              </a:rPr>
              <a:t>Culture scientifique internationale et valorisation </a:t>
            </a:r>
          </a:p>
          <a:p>
            <a:pPr marL="171450" marR="0" lvl="0" indent="-171450" algn="just" fontAlgn="base">
              <a:lnSpc>
                <a:spcPct val="150000"/>
              </a:lnSpc>
              <a:spcBef>
                <a:spcPct val="0"/>
              </a:spcBef>
              <a:spcAft>
                <a:spcPct val="0"/>
              </a:spcAft>
              <a:buClrTx/>
              <a:buSzTx/>
              <a:buFontTx/>
              <a:buChar char="-"/>
              <a:tabLst/>
            </a:pPr>
            <a:r>
              <a:rPr lang="fr-FR" altLang="fr-FR" sz="1200" dirty="0" smtClean="0">
                <a:latin typeface="Verdana" panose="020B0604030504040204" pitchFamily="34" charset="0"/>
                <a:ea typeface="Verdana" panose="020B0604030504040204" pitchFamily="34" charset="0"/>
              </a:rPr>
              <a:t>Communication</a:t>
            </a:r>
          </a:p>
          <a:p>
            <a:pPr marL="171450" marR="0" lvl="0" indent="-171450" algn="just" fontAlgn="base">
              <a:lnSpc>
                <a:spcPct val="150000"/>
              </a:lnSpc>
              <a:spcBef>
                <a:spcPct val="0"/>
              </a:spcBef>
              <a:spcAft>
                <a:spcPct val="0"/>
              </a:spcAft>
              <a:buClrTx/>
              <a:buSzTx/>
              <a:buFontTx/>
              <a:buChar char="-"/>
              <a:tabLst/>
            </a:pPr>
            <a:r>
              <a:rPr lang="fr-FR" altLang="fr-FR" sz="1200" dirty="0" smtClean="0">
                <a:latin typeface="Verdana" panose="020B0604030504040204" pitchFamily="34" charset="0"/>
                <a:ea typeface="Verdana" panose="020B0604030504040204" pitchFamily="34" charset="0"/>
              </a:rPr>
              <a:t>Ethique de la recherche et intégrité scientifique</a:t>
            </a:r>
          </a:p>
          <a:p>
            <a:pPr marL="171450" marR="0" lvl="0" indent="-171450" algn="just" fontAlgn="base">
              <a:lnSpc>
                <a:spcPct val="150000"/>
              </a:lnSpc>
              <a:spcBef>
                <a:spcPct val="0"/>
              </a:spcBef>
              <a:spcAft>
                <a:spcPct val="0"/>
              </a:spcAft>
              <a:buClrTx/>
              <a:buSzTx/>
              <a:buFontTx/>
              <a:buChar char="-"/>
              <a:tabLst/>
            </a:pPr>
            <a:r>
              <a:rPr lang="fr-FR" altLang="fr-FR" sz="1200" dirty="0" smtClean="0">
                <a:latin typeface="Verdana" panose="020B0604030504040204" pitchFamily="34" charset="0"/>
                <a:ea typeface="Verdana" panose="020B0604030504040204" pitchFamily="34" charset="0"/>
              </a:rPr>
              <a:t>Management et entrepreneuriat</a:t>
            </a:r>
          </a:p>
          <a:p>
            <a:pPr marL="171450" marR="0" lvl="0" indent="-171450" algn="just" fontAlgn="base">
              <a:lnSpc>
                <a:spcPct val="150000"/>
              </a:lnSpc>
              <a:spcBef>
                <a:spcPct val="0"/>
              </a:spcBef>
              <a:spcAft>
                <a:spcPct val="0"/>
              </a:spcAft>
              <a:buClrTx/>
              <a:buSzTx/>
              <a:buFontTx/>
              <a:buChar char="-"/>
              <a:tabLst/>
            </a:pPr>
            <a:r>
              <a:rPr lang="fr-FR" altLang="fr-FR" sz="1200" dirty="0" smtClean="0">
                <a:latin typeface="Verdana" panose="020B0604030504040204" pitchFamily="34" charset="0"/>
                <a:ea typeface="Verdana" panose="020B0604030504040204" pitchFamily="34" charset="0"/>
              </a:rPr>
              <a:t>Formation documentaire</a:t>
            </a:r>
          </a:p>
          <a:p>
            <a:pPr marL="171450" marR="0" lvl="0" indent="-171450" algn="just" fontAlgn="base">
              <a:lnSpc>
                <a:spcPct val="150000"/>
              </a:lnSpc>
              <a:spcBef>
                <a:spcPct val="0"/>
              </a:spcBef>
              <a:spcAft>
                <a:spcPct val="0"/>
              </a:spcAft>
              <a:buClrTx/>
              <a:buSzTx/>
              <a:buFontTx/>
              <a:buChar char="-"/>
              <a:tabLst/>
            </a:pPr>
            <a:r>
              <a:rPr lang="fr-FR" altLang="fr-FR" sz="1200" dirty="0" smtClean="0">
                <a:latin typeface="Verdana" panose="020B0604030504040204" pitchFamily="34" charset="0"/>
                <a:ea typeface="Verdana" panose="020B0604030504040204" pitchFamily="34" charset="0"/>
              </a:rPr>
              <a:t>Informatique et modélisation scientifique</a:t>
            </a:r>
          </a:p>
          <a:p>
            <a:pPr marL="171450" marR="0" lvl="0" indent="-171450" algn="just" fontAlgn="base">
              <a:lnSpc>
                <a:spcPct val="150000"/>
              </a:lnSpc>
              <a:spcBef>
                <a:spcPct val="0"/>
              </a:spcBef>
              <a:spcAft>
                <a:spcPct val="0"/>
              </a:spcAft>
              <a:buClrTx/>
              <a:buSzTx/>
              <a:buFontTx/>
              <a:buChar char="-"/>
              <a:tabLst/>
            </a:pPr>
            <a:r>
              <a:rPr lang="fr-FR" altLang="fr-FR" sz="1200" dirty="0" smtClean="0">
                <a:latin typeface="Verdana" panose="020B0604030504040204" pitchFamily="34" charset="0"/>
                <a:ea typeface="Verdana" panose="020B0604030504040204" pitchFamily="34" charset="0"/>
              </a:rPr>
              <a:t>Langues</a:t>
            </a:r>
          </a:p>
          <a:p>
            <a:pPr marL="171450" marR="0" lvl="0" indent="-171450" algn="just" fontAlgn="base">
              <a:lnSpc>
                <a:spcPct val="150000"/>
              </a:lnSpc>
              <a:spcBef>
                <a:spcPct val="0"/>
              </a:spcBef>
              <a:spcAft>
                <a:spcPct val="0"/>
              </a:spcAft>
              <a:buClrTx/>
              <a:buSzTx/>
              <a:buFontTx/>
              <a:buChar char="-"/>
              <a:tabLst/>
            </a:pPr>
            <a:r>
              <a:rPr lang="fr-FR" altLang="fr-FR" sz="1200" dirty="0" smtClean="0">
                <a:latin typeface="Verdana" panose="020B0604030504040204" pitchFamily="34" charset="0"/>
                <a:ea typeface="Verdana" panose="020B0604030504040204" pitchFamily="34" charset="0"/>
              </a:rPr>
              <a:t>Poursuite de carrière</a:t>
            </a:r>
          </a:p>
          <a:p>
            <a:pPr marR="0" lvl="0" algn="just" fontAlgn="base">
              <a:lnSpc>
                <a:spcPct val="150000"/>
              </a:lnSpc>
              <a:spcBef>
                <a:spcPct val="0"/>
              </a:spcBef>
              <a:spcAft>
                <a:spcPct val="0"/>
              </a:spcAft>
              <a:buClrTx/>
              <a:buSzTx/>
              <a:tabLst/>
            </a:pPr>
            <a:endParaRPr lang="fr-FR" altLang="fr-FR" sz="1200" dirty="0">
              <a:latin typeface="Verdana" panose="020B0604030504040204" pitchFamily="34" charset="0"/>
              <a:ea typeface="Verdana" panose="020B0604030504040204" pitchFamily="34" charset="0"/>
            </a:endParaRPr>
          </a:p>
          <a:p>
            <a:pPr marR="0" lvl="0" algn="just" fontAlgn="base">
              <a:lnSpc>
                <a:spcPct val="150000"/>
              </a:lnSpc>
              <a:spcBef>
                <a:spcPct val="0"/>
              </a:spcBef>
              <a:spcAft>
                <a:spcPct val="0"/>
              </a:spcAft>
              <a:buClrTx/>
              <a:buSzTx/>
              <a:tabLst/>
            </a:pPr>
            <a:r>
              <a:rPr lang="fr-FR" altLang="fr-FR" sz="1200" dirty="0" smtClean="0">
                <a:latin typeface="Verdana" panose="020B0604030504040204" pitchFamily="34" charset="0"/>
                <a:ea typeface="Verdana" panose="020B0604030504040204" pitchFamily="34" charset="0"/>
              </a:rPr>
              <a:t>Le calendrier à partir de mars a été perturbé par la situation sanitaire</a:t>
            </a:r>
          </a:p>
          <a:p>
            <a:pPr marR="0" lvl="0" algn="just" fontAlgn="base">
              <a:lnSpc>
                <a:spcPct val="150000"/>
              </a:lnSpc>
              <a:spcBef>
                <a:spcPct val="0"/>
              </a:spcBef>
              <a:spcAft>
                <a:spcPct val="0"/>
              </a:spcAft>
              <a:buClrTx/>
              <a:buSzTx/>
              <a:tabLst/>
            </a:pPr>
            <a:r>
              <a:rPr lang="fr-FR" altLang="fr-FR" sz="1200" dirty="0" smtClean="0">
                <a:latin typeface="Verdana" panose="020B0604030504040204" pitchFamily="34" charset="0"/>
                <a:ea typeface="Verdana" panose="020B0604030504040204" pitchFamily="34" charset="0"/>
              </a:rPr>
              <a:t>&gt; Des formations ont été annulées, d’autres reportées et d’autres organisées à distance.</a:t>
            </a:r>
          </a:p>
          <a:p>
            <a:pPr marR="0" lvl="0" indent="0" algn="just" fontAlgn="base">
              <a:lnSpc>
                <a:spcPct val="150000"/>
              </a:lnSpc>
              <a:spcBef>
                <a:spcPct val="0"/>
              </a:spcBef>
              <a:spcAft>
                <a:spcPct val="0"/>
              </a:spcAft>
              <a:buClrTx/>
              <a:buSzTx/>
              <a:buFontTx/>
              <a:buNone/>
              <a:tabLst/>
            </a:pPr>
            <a:endParaRPr lang="fr-FR" altLang="fr-FR" sz="1200" dirty="0" smtClean="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00771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FD017397-17C5-4E87-B796-91E4BFAF2489}"/>
              </a:ext>
            </a:extLst>
          </p:cNvPr>
          <p:cNvSpPr txBox="1"/>
          <p:nvPr/>
        </p:nvSpPr>
        <p:spPr>
          <a:xfrm>
            <a:off x="252663" y="373056"/>
            <a:ext cx="7023791" cy="400110"/>
          </a:xfrm>
          <a:prstGeom prst="rect">
            <a:avLst/>
          </a:prstGeom>
          <a:noFill/>
        </p:spPr>
        <p:txBody>
          <a:bodyPr wrap="square" rtlCol="0">
            <a:spAutoFit/>
          </a:bodyPr>
          <a:lstStyle/>
          <a:p>
            <a:r>
              <a:rPr lang="fr-FR" sz="2000" b="1" dirty="0">
                <a:solidFill>
                  <a:schemeClr val="bg1">
                    <a:lumMod val="65000"/>
                  </a:schemeClr>
                </a:solidFill>
                <a:latin typeface="Verdana" panose="020B0604030504040204" pitchFamily="34" charset="0"/>
                <a:ea typeface="Verdana" panose="020B0604030504040204" pitchFamily="34" charset="0"/>
              </a:rPr>
              <a:t>Activités depuis septembre </a:t>
            </a:r>
            <a:r>
              <a:rPr lang="fr-FR" sz="2000" b="1" dirty="0" smtClean="0">
                <a:solidFill>
                  <a:schemeClr val="bg1">
                    <a:lumMod val="65000"/>
                  </a:schemeClr>
                </a:solidFill>
                <a:latin typeface="Verdana" panose="020B0604030504040204" pitchFamily="34" charset="0"/>
                <a:ea typeface="Verdana" panose="020B0604030504040204" pitchFamily="34" charset="0"/>
              </a:rPr>
              <a:t>2019</a:t>
            </a:r>
            <a:endParaRPr lang="fr-FR" sz="2000" b="1" dirty="0">
              <a:solidFill>
                <a:schemeClr val="bg1">
                  <a:lumMod val="65000"/>
                </a:schemeClr>
              </a:solidFill>
              <a:latin typeface="Verdana" panose="020B0604030504040204" pitchFamily="34" charset="0"/>
              <a:ea typeface="Verdana" panose="020B0604030504040204" pitchFamily="34" charset="0"/>
            </a:endParaRPr>
          </a:p>
        </p:txBody>
      </p:sp>
      <p:sp>
        <p:nvSpPr>
          <p:cNvPr id="2" name="Rectangle 1"/>
          <p:cNvSpPr/>
          <p:nvPr/>
        </p:nvSpPr>
        <p:spPr>
          <a:xfrm>
            <a:off x="252663" y="1076837"/>
            <a:ext cx="8596062" cy="2585323"/>
          </a:xfrm>
          <a:prstGeom prst="rect">
            <a:avLst/>
          </a:prstGeom>
        </p:spPr>
        <p:txBody>
          <a:bodyPr wrap="square">
            <a:spAutoFit/>
          </a:bodyPr>
          <a:lstStyle/>
          <a:p>
            <a:pPr algn="just">
              <a:lnSpc>
                <a:spcPct val="150000"/>
              </a:lnSpc>
            </a:pPr>
            <a:r>
              <a:rPr lang="fr-FR" sz="1200" u="sng" dirty="0">
                <a:latin typeface="Verdana" panose="020B0604030504040204" pitchFamily="34" charset="0"/>
                <a:ea typeface="Verdana" panose="020B0604030504040204" pitchFamily="34" charset="0"/>
                <a:cs typeface="Verdana" panose="020B0604030504040204" pitchFamily="34" charset="0"/>
              </a:rPr>
              <a:t>Communication</a:t>
            </a:r>
          </a:p>
          <a:p>
            <a:pPr algn="just">
              <a:lnSpc>
                <a:spcPct val="150000"/>
              </a:lnSpc>
            </a:pPr>
            <a:endParaRPr lang="fr-FR" sz="120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lgn="just">
              <a:lnSpc>
                <a:spcPct val="150000"/>
              </a:lnSpc>
              <a:buFont typeface="Wingdings" panose="05000000000000000000" pitchFamily="2" charset="2"/>
              <a:buChar char="Ø"/>
            </a:pPr>
            <a:r>
              <a:rPr lang="fr-FR" sz="1200" dirty="0" smtClean="0">
                <a:latin typeface="Verdana" panose="020B0604030504040204" pitchFamily="34" charset="0"/>
                <a:ea typeface="Verdana" panose="020B0604030504040204" pitchFamily="34" charset="0"/>
                <a:cs typeface="Verdana" panose="020B0604030504040204" pitchFamily="34" charset="0"/>
              </a:rPr>
              <a:t>Sites internet</a:t>
            </a:r>
            <a:endParaRPr lang="fr-FR" sz="1200" dirty="0">
              <a:latin typeface="Verdana" panose="020B0604030504040204" pitchFamily="34" charset="0"/>
              <a:ea typeface="Verdana" panose="020B0604030504040204" pitchFamily="34" charset="0"/>
              <a:cs typeface="Verdana" panose="020B0604030504040204" pitchFamily="34" charset="0"/>
            </a:endParaRPr>
          </a:p>
          <a:p>
            <a:pPr algn="just">
              <a:lnSpc>
                <a:spcPct val="150000"/>
              </a:lnSpc>
            </a:pPr>
            <a:r>
              <a:rPr lang="fr-FR" sz="1200" dirty="0" smtClean="0">
                <a:latin typeface="Verdana" panose="020B0604030504040204" pitchFamily="34" charset="0"/>
                <a:ea typeface="Verdana" panose="020B0604030504040204" pitchFamily="34" charset="0"/>
                <a:cs typeface="Verdana" panose="020B0604030504040204" pitchFamily="34" charset="0"/>
              </a:rPr>
              <a:t>Création de nouveaux sites </a:t>
            </a:r>
            <a:r>
              <a:rPr lang="fr-FR" sz="1200" dirty="0">
                <a:latin typeface="Verdana" panose="020B0604030504040204" pitchFamily="34" charset="0"/>
                <a:ea typeface="Verdana" panose="020B0604030504040204" pitchFamily="34" charset="0"/>
                <a:cs typeface="Verdana" panose="020B0604030504040204" pitchFamily="34" charset="0"/>
              </a:rPr>
              <a:t>internet </a:t>
            </a:r>
            <a:r>
              <a:rPr lang="fr-FR" sz="1200" dirty="0" smtClean="0">
                <a:latin typeface="Verdana" panose="020B0604030504040204" pitchFamily="34" charset="0"/>
                <a:ea typeface="Verdana" panose="020B0604030504040204" pitchFamily="34" charset="0"/>
                <a:cs typeface="Verdana" panose="020B0604030504040204" pitchFamily="34" charset="0"/>
              </a:rPr>
              <a:t>pour les </a:t>
            </a:r>
            <a:r>
              <a:rPr lang="fr-FR" sz="1200" dirty="0">
                <a:latin typeface="Verdana" panose="020B0604030504040204" pitchFamily="34" charset="0"/>
                <a:ea typeface="Verdana" panose="020B0604030504040204" pitchFamily="34" charset="0"/>
                <a:cs typeface="Verdana" panose="020B0604030504040204" pitchFamily="34" charset="0"/>
              </a:rPr>
              <a:t>ED et </a:t>
            </a:r>
            <a:r>
              <a:rPr lang="fr-FR" sz="1200" dirty="0" smtClean="0">
                <a:latin typeface="Verdana" panose="020B0604030504040204" pitchFamily="34" charset="0"/>
                <a:ea typeface="Verdana" panose="020B0604030504040204" pitchFamily="34" charset="0"/>
                <a:cs typeface="Verdana" panose="020B0604030504040204" pitchFamily="34" charset="0"/>
              </a:rPr>
              <a:t>le </a:t>
            </a:r>
            <a:r>
              <a:rPr lang="fr-FR" sz="1200" dirty="0">
                <a:latin typeface="Verdana" panose="020B0604030504040204" pitchFamily="34" charset="0"/>
                <a:ea typeface="Verdana" panose="020B0604030504040204" pitchFamily="34" charset="0"/>
                <a:cs typeface="Verdana" panose="020B0604030504040204" pitchFamily="34" charset="0"/>
              </a:rPr>
              <a:t>Collège </a:t>
            </a:r>
            <a:r>
              <a:rPr lang="fr-FR" sz="1200" dirty="0" smtClean="0">
                <a:latin typeface="Verdana" panose="020B0604030504040204" pitchFamily="34" charset="0"/>
                <a:ea typeface="Verdana" panose="020B0604030504040204" pitchFamily="34" charset="0"/>
                <a:cs typeface="Verdana" panose="020B0604030504040204" pitchFamily="34" charset="0"/>
              </a:rPr>
              <a:t>doctoral :</a:t>
            </a:r>
          </a:p>
          <a:p>
            <a:pPr marL="171450" indent="-171450" algn="just">
              <a:lnSpc>
                <a:spcPct val="150000"/>
              </a:lnSpc>
              <a:buFont typeface="Arial" panose="020B0604020202020204" pitchFamily="34" charset="0"/>
              <a:buChar char="•"/>
            </a:pPr>
            <a:r>
              <a:rPr lang="fr-FR" sz="1200" dirty="0" smtClean="0">
                <a:latin typeface="Verdana" panose="020B0604030504040204" pitchFamily="34" charset="0"/>
                <a:ea typeface="Verdana" panose="020B0604030504040204" pitchFamily="34" charset="0"/>
                <a:cs typeface="Verdana" panose="020B0604030504040204" pitchFamily="34" charset="0"/>
              </a:rPr>
              <a:t>Matrice fournie par un prestataire, cohérente avec la Charte graphique UBFC.</a:t>
            </a:r>
          </a:p>
          <a:p>
            <a:pPr marL="171450" indent="-171450" algn="just">
              <a:lnSpc>
                <a:spcPct val="150000"/>
              </a:lnSpc>
              <a:buFont typeface="Arial" panose="020B0604020202020204" pitchFamily="34" charset="0"/>
              <a:buChar char="•"/>
            </a:pPr>
            <a:r>
              <a:rPr lang="fr-FR" sz="1200" dirty="0" smtClean="0">
                <a:latin typeface="Verdana" panose="020B0604030504040204" pitchFamily="34" charset="0"/>
                <a:ea typeface="Verdana" panose="020B0604030504040204" pitchFamily="34" charset="0"/>
                <a:cs typeface="Verdana" panose="020B0604030504040204" pitchFamily="34" charset="0"/>
              </a:rPr>
              <a:t>Formation des agents des ED et de la Mission doctorale en charge des sites internet par la DSI et le service communication d’UBFC.</a:t>
            </a:r>
          </a:p>
          <a:p>
            <a:pPr marL="171450" indent="-171450" algn="just">
              <a:lnSpc>
                <a:spcPct val="150000"/>
              </a:lnSpc>
              <a:buFont typeface="Arial" panose="020B0604020202020204" pitchFamily="34" charset="0"/>
              <a:buChar char="•"/>
            </a:pPr>
            <a:r>
              <a:rPr lang="fr-FR" sz="1200" dirty="0" smtClean="0">
                <a:latin typeface="Verdana" panose="020B0604030504040204" pitchFamily="34" charset="0"/>
                <a:ea typeface="Verdana" panose="020B0604030504040204" pitchFamily="34" charset="0"/>
                <a:cs typeface="Verdana" panose="020B0604030504040204" pitchFamily="34" charset="0"/>
              </a:rPr>
              <a:t>Sites des écoles doctorales en construction</a:t>
            </a:r>
          </a:p>
          <a:p>
            <a:pPr marL="171450" indent="-171450" algn="just">
              <a:lnSpc>
                <a:spcPct val="150000"/>
              </a:lnSpc>
              <a:buFont typeface="Arial" panose="020B0604020202020204" pitchFamily="34" charset="0"/>
              <a:buChar char="•"/>
            </a:pPr>
            <a:r>
              <a:rPr lang="fr-FR" sz="1200" dirty="0" smtClean="0">
                <a:latin typeface="Verdana" panose="020B0604030504040204" pitchFamily="34" charset="0"/>
                <a:ea typeface="Verdana" panose="020B0604030504040204" pitchFamily="34" charset="0"/>
                <a:cs typeface="Verdana" panose="020B0604030504040204" pitchFamily="34" charset="0"/>
              </a:rPr>
              <a:t>Site du Collège doctoral mis en ligne en juin : </a:t>
            </a:r>
            <a:r>
              <a:rPr lang="fr-FR" sz="1200" dirty="0" smtClean="0">
                <a:latin typeface="Verdana" panose="020B0604030504040204" pitchFamily="34" charset="0"/>
                <a:ea typeface="Verdana" panose="020B0604030504040204" pitchFamily="34" charset="0"/>
                <a:cs typeface="Verdana" panose="020B0604030504040204" pitchFamily="34" charset="0"/>
                <a:hlinkClick r:id="rId3"/>
              </a:rPr>
              <a:t>collegedoctoral.ubfc.fr</a:t>
            </a:r>
            <a:r>
              <a:rPr lang="fr-FR" sz="1200" dirty="0" smtClean="0">
                <a:latin typeface="Verdana" panose="020B0604030504040204" pitchFamily="34" charset="0"/>
                <a:ea typeface="Verdana" panose="020B0604030504040204" pitchFamily="34" charset="0"/>
                <a:cs typeface="Verdana" panose="020B0604030504040204" pitchFamily="34" charset="0"/>
              </a:rPr>
              <a:t> </a:t>
            </a:r>
          </a:p>
        </p:txBody>
      </p:sp>
      <p:pic>
        <p:nvPicPr>
          <p:cNvPr id="3" name="Image 2"/>
          <p:cNvPicPr>
            <a:picLocks noChangeAspect="1"/>
          </p:cNvPicPr>
          <p:nvPr/>
        </p:nvPicPr>
        <p:blipFill rotWithShape="1">
          <a:blip r:embed="rId4" cstate="hqprint">
            <a:extLst>
              <a:ext uri="{28A0092B-C50C-407E-A947-70E740481C1C}">
                <a14:useLocalDpi xmlns:a14="http://schemas.microsoft.com/office/drawing/2010/main" val="0"/>
              </a:ext>
            </a:extLst>
          </a:blip>
          <a:srcRect l="15292" t="4184" r="4829"/>
          <a:stretch/>
        </p:blipFill>
        <p:spPr>
          <a:xfrm>
            <a:off x="5580113" y="3965831"/>
            <a:ext cx="3392682" cy="2713031"/>
          </a:xfrm>
          <a:prstGeom prst="rect">
            <a:avLst/>
          </a:prstGeom>
          <a:ln>
            <a:solidFill>
              <a:schemeClr val="tx1"/>
            </a:solidFill>
          </a:ln>
        </p:spPr>
      </p:pic>
      <p:sp>
        <p:nvSpPr>
          <p:cNvPr id="4" name="Rectangle 3"/>
          <p:cNvSpPr/>
          <p:nvPr/>
        </p:nvSpPr>
        <p:spPr>
          <a:xfrm>
            <a:off x="252663" y="4262187"/>
            <a:ext cx="4572000" cy="1754326"/>
          </a:xfrm>
          <a:prstGeom prst="rect">
            <a:avLst/>
          </a:prstGeom>
        </p:spPr>
        <p:txBody>
          <a:bodyPr>
            <a:spAutoFit/>
          </a:bodyPr>
          <a:lstStyle/>
          <a:p>
            <a:pPr marL="285750" indent="-285750" algn="just">
              <a:lnSpc>
                <a:spcPct val="150000"/>
              </a:lnSpc>
              <a:buFont typeface="Wingdings" panose="05000000000000000000" pitchFamily="2" charset="2"/>
              <a:buChar char="Ø"/>
            </a:pPr>
            <a:r>
              <a:rPr lang="fr-FR" sz="1200" u="sng" dirty="0">
                <a:latin typeface="Verdana" panose="020B0604030504040204" pitchFamily="34" charset="0"/>
                <a:ea typeface="Verdana" panose="020B0604030504040204" pitchFamily="34" charset="0"/>
                <a:cs typeface="Verdana" panose="020B0604030504040204" pitchFamily="34" charset="0"/>
              </a:rPr>
              <a:t>Publications</a:t>
            </a:r>
          </a:p>
          <a:p>
            <a:pPr marL="171450" marR="0" lvl="0" indent="-171450" algn="just" fontAlgn="base">
              <a:lnSpc>
                <a:spcPct val="150000"/>
              </a:lnSpc>
              <a:spcBef>
                <a:spcPct val="0"/>
              </a:spcBef>
              <a:spcAft>
                <a:spcPct val="0"/>
              </a:spcAft>
              <a:buClrTx/>
              <a:buSzTx/>
              <a:buFontTx/>
              <a:buChar char="-"/>
              <a:tabLst/>
            </a:pPr>
            <a:r>
              <a:rPr lang="fr-FR" altLang="fr-FR" sz="1200" dirty="0">
                <a:latin typeface="Verdana" panose="020B0604030504040204" pitchFamily="34" charset="0"/>
                <a:ea typeface="Verdana" panose="020B0604030504040204" pitchFamily="34" charset="0"/>
              </a:rPr>
              <a:t>Plaquette « Stop aux clichés », diffusée auprès des doctorants et acteurs socio-économiques</a:t>
            </a:r>
          </a:p>
          <a:p>
            <a:pPr marL="171450" marR="0" lvl="0" indent="-171450" algn="just" fontAlgn="base">
              <a:lnSpc>
                <a:spcPct val="150000"/>
              </a:lnSpc>
              <a:spcBef>
                <a:spcPct val="0"/>
              </a:spcBef>
              <a:spcAft>
                <a:spcPct val="0"/>
              </a:spcAft>
              <a:buClrTx/>
              <a:buSzTx/>
              <a:buFontTx/>
              <a:buChar char="-"/>
              <a:tabLst/>
            </a:pPr>
            <a:r>
              <a:rPr lang="fr-FR" altLang="fr-FR" sz="1200" dirty="0">
                <a:latin typeface="Verdana" panose="020B0604030504040204" pitchFamily="34" charset="0"/>
                <a:ea typeface="Verdana" panose="020B0604030504040204" pitchFamily="34" charset="0"/>
              </a:rPr>
              <a:t>Dépliant « Le doctorat à UBFC en 10 notions </a:t>
            </a:r>
            <a:r>
              <a:rPr lang="fr-FR" altLang="fr-FR" sz="1200" dirty="0" err="1">
                <a:latin typeface="Verdana" panose="020B0604030504040204" pitchFamily="34" charset="0"/>
                <a:ea typeface="Verdana" panose="020B0604030504040204" pitchFamily="34" charset="0"/>
              </a:rPr>
              <a:t>clées</a:t>
            </a:r>
            <a:r>
              <a:rPr lang="fr-FR" altLang="fr-FR" sz="1200" dirty="0">
                <a:latin typeface="Verdana" panose="020B0604030504040204" pitchFamily="34" charset="0"/>
                <a:ea typeface="Verdana" panose="020B0604030504040204" pitchFamily="34" charset="0"/>
              </a:rPr>
              <a:t> »</a:t>
            </a:r>
          </a:p>
          <a:p>
            <a:pPr marL="171450" indent="-171450" algn="just">
              <a:lnSpc>
                <a:spcPct val="150000"/>
              </a:lnSpc>
              <a:buFontTx/>
              <a:buChar char="-"/>
            </a:pPr>
            <a:r>
              <a:rPr lang="fr-FR" sz="1200" dirty="0">
                <a:latin typeface="Verdana" panose="020B0604030504040204" pitchFamily="34" charset="0"/>
                <a:ea typeface="Verdana" panose="020B0604030504040204" pitchFamily="34" charset="0"/>
                <a:cs typeface="Verdana" panose="020B0604030504040204" pitchFamily="34" charset="0"/>
              </a:rPr>
              <a:t>Catalogue des formations transversales</a:t>
            </a:r>
          </a:p>
          <a:p>
            <a:pPr marL="171450" indent="-171450" algn="just">
              <a:lnSpc>
                <a:spcPct val="150000"/>
              </a:lnSpc>
              <a:buFontTx/>
              <a:buChar char="-"/>
            </a:pPr>
            <a:r>
              <a:rPr lang="fr-FR" sz="1200" dirty="0">
                <a:latin typeface="Verdana" panose="020B0604030504040204" pitchFamily="34" charset="0"/>
                <a:ea typeface="Verdana" panose="020B0604030504040204" pitchFamily="34" charset="0"/>
                <a:cs typeface="Verdana" panose="020B0604030504040204" pitchFamily="34" charset="0"/>
              </a:rPr>
              <a:t>Actualisation en cours du Guide du doctorant UBFC</a:t>
            </a:r>
          </a:p>
        </p:txBody>
      </p:sp>
    </p:spTree>
    <p:extLst>
      <p:ext uri="{BB962C8B-B14F-4D97-AF65-F5344CB8AC3E}">
        <p14:creationId xmlns:p14="http://schemas.microsoft.com/office/powerpoint/2010/main" val="1254832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FD017397-17C5-4E87-B796-91E4BFAF2489}"/>
              </a:ext>
            </a:extLst>
          </p:cNvPr>
          <p:cNvSpPr txBox="1"/>
          <p:nvPr/>
        </p:nvSpPr>
        <p:spPr>
          <a:xfrm>
            <a:off x="252663" y="373056"/>
            <a:ext cx="7023791" cy="400110"/>
          </a:xfrm>
          <a:prstGeom prst="rect">
            <a:avLst/>
          </a:prstGeom>
          <a:noFill/>
        </p:spPr>
        <p:txBody>
          <a:bodyPr wrap="square" rtlCol="0">
            <a:spAutoFit/>
          </a:bodyPr>
          <a:lstStyle/>
          <a:p>
            <a:r>
              <a:rPr lang="fr-FR" sz="2000" b="1" dirty="0" smtClean="0">
                <a:solidFill>
                  <a:schemeClr val="bg1">
                    <a:lumMod val="65000"/>
                  </a:schemeClr>
                </a:solidFill>
                <a:latin typeface="Verdana" panose="020B0604030504040204" pitchFamily="34" charset="0"/>
                <a:ea typeface="Verdana" panose="020B0604030504040204" pitchFamily="34" charset="0"/>
              </a:rPr>
              <a:t>Faits marquants de l’année 2019/2020</a:t>
            </a:r>
            <a:endParaRPr lang="fr-FR" sz="2000" b="1" dirty="0">
              <a:solidFill>
                <a:schemeClr val="bg1">
                  <a:lumMod val="65000"/>
                </a:schemeClr>
              </a:solidFill>
              <a:latin typeface="Verdana" panose="020B0604030504040204" pitchFamily="34" charset="0"/>
              <a:ea typeface="Verdana" panose="020B0604030504040204" pitchFamily="34" charset="0"/>
            </a:endParaRPr>
          </a:p>
        </p:txBody>
      </p:sp>
      <p:sp>
        <p:nvSpPr>
          <p:cNvPr id="10" name="ZoneTexte 9">
            <a:extLst>
              <a:ext uri="{FF2B5EF4-FFF2-40B4-BE49-F238E27FC236}">
                <a16:creationId xmlns:a16="http://schemas.microsoft.com/office/drawing/2014/main" id="{9E34AE46-4937-40D6-AF94-5F9047C98D52}"/>
              </a:ext>
            </a:extLst>
          </p:cNvPr>
          <p:cNvSpPr txBox="1"/>
          <p:nvPr/>
        </p:nvSpPr>
        <p:spPr>
          <a:xfrm>
            <a:off x="252663" y="1157700"/>
            <a:ext cx="8631278" cy="4801314"/>
          </a:xfrm>
          <a:prstGeom prst="rect">
            <a:avLst/>
          </a:prstGeom>
          <a:noFill/>
        </p:spPr>
        <p:txBody>
          <a:bodyPr wrap="square" rtlCol="0">
            <a:spAutoFit/>
          </a:bodyPr>
          <a:lstStyle/>
          <a:p>
            <a:pPr algn="just">
              <a:lnSpc>
                <a:spcPct val="150000"/>
              </a:lnSpc>
            </a:pPr>
            <a:r>
              <a:rPr lang="fr-FR" sz="1200" u="sng" dirty="0" smtClean="0">
                <a:latin typeface="Verdana" panose="020B0604030504040204" pitchFamily="34" charset="0"/>
                <a:ea typeface="Verdana" panose="020B0604030504040204" pitchFamily="34" charset="0"/>
                <a:cs typeface="Verdana" panose="020B0604030504040204" pitchFamily="34" charset="0"/>
              </a:rPr>
              <a:t>Crise sanitaire</a:t>
            </a:r>
          </a:p>
          <a:p>
            <a:pPr algn="just">
              <a:lnSpc>
                <a:spcPct val="150000"/>
              </a:lnSpc>
            </a:pPr>
            <a:endParaRPr lang="fr-FR" sz="1200" u="sng" dirty="0">
              <a:latin typeface="Verdana" panose="020B0604030504040204" pitchFamily="34" charset="0"/>
              <a:ea typeface="Verdana" panose="020B0604030504040204" pitchFamily="34" charset="0"/>
              <a:cs typeface="Verdana" panose="020B0604030504040204" pitchFamily="34" charset="0"/>
            </a:endParaRPr>
          </a:p>
          <a:p>
            <a:pPr algn="just">
              <a:lnSpc>
                <a:spcPct val="150000"/>
              </a:lnSpc>
            </a:pPr>
            <a:r>
              <a:rPr lang="fr-FR" sz="1200" dirty="0" smtClean="0">
                <a:latin typeface="Verdana" panose="020B0604030504040204" pitchFamily="34" charset="0"/>
                <a:ea typeface="Verdana" panose="020B0604030504040204" pitchFamily="34" charset="0"/>
                <a:cs typeface="Verdana" panose="020B0604030504040204" pitchFamily="34" charset="0"/>
              </a:rPr>
              <a:t>Le confinement entré en vigueur à la mi-mars 2020 a fortement perturbé l’année universitaire et les activités des doctorants.</a:t>
            </a:r>
          </a:p>
          <a:p>
            <a:pPr marL="171450" indent="-171450" algn="just">
              <a:lnSpc>
                <a:spcPct val="150000"/>
              </a:lnSpc>
              <a:buFont typeface="Wingdings" panose="05000000000000000000" pitchFamily="2" charset="2"/>
              <a:buChar char="Ø"/>
            </a:pPr>
            <a:r>
              <a:rPr lang="fr-FR" sz="1200" dirty="0" smtClean="0">
                <a:latin typeface="Verdana" panose="020B0604030504040204" pitchFamily="34" charset="0"/>
                <a:ea typeface="Verdana" panose="020B0604030504040204" pitchFamily="34" charset="0"/>
                <a:cs typeface="Verdana" panose="020B0604030504040204" pitchFamily="34" charset="0"/>
              </a:rPr>
              <a:t>Soutenances</a:t>
            </a:r>
          </a:p>
          <a:p>
            <a:pPr algn="just">
              <a:lnSpc>
                <a:spcPct val="150000"/>
              </a:lnSpc>
            </a:pPr>
            <a:r>
              <a:rPr lang="fr-FR" sz="1200" dirty="0">
                <a:latin typeface="Verdana" panose="020B0604030504040204" pitchFamily="34" charset="0"/>
                <a:ea typeface="Verdana" panose="020B0604030504040204" pitchFamily="34" charset="0"/>
                <a:cs typeface="Verdana" panose="020B0604030504040204" pitchFamily="34" charset="0"/>
              </a:rPr>
              <a:t>L</a:t>
            </a:r>
            <a:r>
              <a:rPr lang="fr-FR" sz="1200" dirty="0" smtClean="0">
                <a:latin typeface="Verdana" panose="020B0604030504040204" pitchFamily="34" charset="0"/>
                <a:ea typeface="Verdana" panose="020B0604030504040204" pitchFamily="34" charset="0"/>
                <a:cs typeface="Verdana" panose="020B0604030504040204" pitchFamily="34" charset="0"/>
              </a:rPr>
              <a:t>e Collège doctoral a pris des mesures relatives à l’organisation des soutenances : autorisation de soutenances intégralement en visioconférence (demande motivée du doctorant, avis du directeur de thèse et du directeur de l’ED, autorisation/refus du directeur du Collège doctoral). A ce jour, 22 demandes ont reçu un avis favorable (0 refus), doctorat et HDR confondues.</a:t>
            </a:r>
          </a:p>
          <a:p>
            <a:pPr algn="just">
              <a:lnSpc>
                <a:spcPct val="150000"/>
              </a:lnSpc>
            </a:pPr>
            <a:endParaRPr lang="fr-FR" sz="120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lgn="just">
              <a:lnSpc>
                <a:spcPct val="150000"/>
              </a:lnSpc>
              <a:buFont typeface="Wingdings" panose="05000000000000000000" pitchFamily="2" charset="2"/>
              <a:buChar char="Ø"/>
            </a:pPr>
            <a:r>
              <a:rPr lang="fr-FR" sz="1200" dirty="0" smtClean="0">
                <a:latin typeface="Verdana" panose="020B0604030504040204" pitchFamily="34" charset="0"/>
                <a:ea typeface="Verdana" panose="020B0604030504040204" pitchFamily="34" charset="0"/>
                <a:cs typeface="Verdana" panose="020B0604030504040204" pitchFamily="34" charset="0"/>
              </a:rPr>
              <a:t>Demandes de prolongation de durée et de financement des thèses</a:t>
            </a:r>
          </a:p>
          <a:p>
            <a:pPr algn="just">
              <a:lnSpc>
                <a:spcPct val="150000"/>
              </a:lnSpc>
            </a:pPr>
            <a:r>
              <a:rPr lang="fr-FR" sz="1200" dirty="0" smtClean="0">
                <a:latin typeface="Verdana" panose="020B0604030504040204" pitchFamily="34" charset="0"/>
                <a:ea typeface="Verdana" panose="020B0604030504040204" pitchFamily="34" charset="0"/>
                <a:cs typeface="Verdana" panose="020B0604030504040204" pitchFamily="34" charset="0"/>
              </a:rPr>
              <a:t>Une 1</a:t>
            </a:r>
            <a:r>
              <a:rPr lang="fr-FR" sz="1200" baseline="30000" dirty="0" smtClean="0">
                <a:latin typeface="Verdana" panose="020B0604030504040204" pitchFamily="34" charset="0"/>
                <a:ea typeface="Verdana" panose="020B0604030504040204" pitchFamily="34" charset="0"/>
                <a:cs typeface="Verdana" panose="020B0604030504040204" pitchFamily="34" charset="0"/>
              </a:rPr>
              <a:t>ère</a:t>
            </a:r>
            <a:r>
              <a:rPr lang="fr-FR" sz="1200" dirty="0" smtClean="0">
                <a:latin typeface="Verdana" panose="020B0604030504040204" pitchFamily="34" charset="0"/>
                <a:ea typeface="Verdana" panose="020B0604030504040204" pitchFamily="34" charset="0"/>
                <a:cs typeface="Verdana" panose="020B0604030504040204" pitchFamily="34" charset="0"/>
              </a:rPr>
              <a:t> enquête réalisée en avril/mai par les ED auprès des unités de recherche pour recenser les éventuels besoin de prolongation de financements</a:t>
            </a:r>
          </a:p>
          <a:p>
            <a:pPr algn="just">
              <a:lnSpc>
                <a:spcPct val="150000"/>
              </a:lnSpc>
            </a:pPr>
            <a:r>
              <a:rPr lang="fr-FR" sz="1200" dirty="0" smtClean="0">
                <a:latin typeface="Verdana" panose="020B0604030504040204" pitchFamily="34" charset="0"/>
                <a:ea typeface="Verdana" panose="020B0604030504040204" pitchFamily="34" charset="0"/>
                <a:cs typeface="Verdana" panose="020B0604030504040204" pitchFamily="34" charset="0"/>
              </a:rPr>
              <a:t>Un questionnaire adressé à tous les doctorants depuis le 19 juin, cadré par les consignes du MESRI et les critères définis par la CPU. Les résultats permettront de faire remonter les demandes de prolongation de financement au MESRI et aux autres financeurs des thèses, mais aussi de fournir des éléments aux Comités de suivi individuel de thèse et aux écoles doctorales pour l’étude des réinscriptions.</a:t>
            </a:r>
          </a:p>
        </p:txBody>
      </p:sp>
    </p:spTree>
    <p:extLst>
      <p:ext uri="{BB962C8B-B14F-4D97-AF65-F5344CB8AC3E}">
        <p14:creationId xmlns:p14="http://schemas.microsoft.com/office/powerpoint/2010/main" val="45445343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7" id="{699CAC7B-75DA-4C3A-9DA7-AC4CB926F694}" vid="{4FDF22A2-D48A-427D-AC73-28E05988E83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MODELE_DiaporamaUBFC_formatstandard</Template>
  <TotalTime>417</TotalTime>
  <Words>1510</Words>
  <Application>Microsoft Office PowerPoint</Application>
  <PresentationFormat>Affichage à l'écran (4:3)</PresentationFormat>
  <Paragraphs>234</Paragraphs>
  <Slides>18</Slides>
  <Notes>17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18</vt:i4>
      </vt:variant>
    </vt:vector>
  </HeadingPairs>
  <TitlesOfParts>
    <vt:vector size="27" baseType="lpstr">
      <vt:lpstr>Arial</vt:lpstr>
      <vt:lpstr>Calibri</vt:lpstr>
      <vt:lpstr>Calibri Light</vt:lpstr>
      <vt:lpstr>Times New Roman</vt:lpstr>
      <vt:lpstr>Verdana</vt:lpstr>
      <vt:lpstr>Verdana Pro</vt:lpstr>
      <vt:lpstr>Verdana Pro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Pauline BERGER</dc:creator>
  <cp:lastModifiedBy>UBFC</cp:lastModifiedBy>
  <cp:revision>48</cp:revision>
  <dcterms:created xsi:type="dcterms:W3CDTF">2019-06-24T13:37:08Z</dcterms:created>
  <dcterms:modified xsi:type="dcterms:W3CDTF">2020-06-23T15:11:08Z</dcterms:modified>
</cp:coreProperties>
</file>