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23"/>
  </p:notesMasterIdLst>
  <p:handoutMasterIdLst>
    <p:handoutMasterId r:id="rId24"/>
  </p:handoutMasterIdLst>
  <p:sldIdLst>
    <p:sldId id="256" r:id="rId6"/>
    <p:sldId id="276" r:id="rId7"/>
    <p:sldId id="320" r:id="rId8"/>
    <p:sldId id="317" r:id="rId9"/>
    <p:sldId id="327" r:id="rId10"/>
    <p:sldId id="342" r:id="rId11"/>
    <p:sldId id="326" r:id="rId12"/>
    <p:sldId id="343" r:id="rId13"/>
    <p:sldId id="344" r:id="rId14"/>
    <p:sldId id="339" r:id="rId15"/>
    <p:sldId id="334" r:id="rId16"/>
    <p:sldId id="281" r:id="rId17"/>
    <p:sldId id="282" r:id="rId18"/>
    <p:sldId id="341" r:id="rId19"/>
    <p:sldId id="283" r:id="rId20"/>
    <p:sldId id="287" r:id="rId21"/>
    <p:sldId id="280" r:id="rId22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FFFF"/>
    <a:srgbClr val="D01212"/>
    <a:srgbClr val="26739A"/>
    <a:srgbClr val="CCCC00"/>
    <a:srgbClr val="FF0066"/>
    <a:srgbClr val="FFCC00"/>
    <a:srgbClr val="0099CC"/>
    <a:srgbClr val="002E8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316" autoAdjust="0"/>
  </p:normalViewPr>
  <p:slideViewPr>
    <p:cSldViewPr snapToGrid="0">
      <p:cViewPr varScale="1">
        <p:scale>
          <a:sx n="99" d="100"/>
          <a:sy n="99" d="100"/>
        </p:scale>
        <p:origin x="23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B96A0-D755-4B9C-ADE5-E0ABDCDC61DB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0B6A3-C96C-475F-85FE-69B208E3EE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18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fld id="{F967FD3E-FFD5-4090-BE5B-DD9EA32CA821}" type="datetimeFigureOut">
              <a:rPr lang="fr-FR" smtClean="0"/>
              <a:t>08/10/2018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5" tIns="45533" rIns="91065" bIns="45533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262" y="4748333"/>
            <a:ext cx="5389240" cy="3885286"/>
          </a:xfrm>
          <a:prstGeom prst="rect">
            <a:avLst/>
          </a:prstGeom>
        </p:spPr>
        <p:txBody>
          <a:bodyPr vert="horz" lIns="91065" tIns="45533" rIns="91065" bIns="4553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332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626" y="9371332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fld id="{AACC24D2-C796-47F5-A0D1-03DB36D06F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245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9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5675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5378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59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7280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4453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11654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8166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4156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6371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563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215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468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6923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2496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8397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C24D2-C796-47F5-A0D1-03DB36D06F56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082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08183" y="6356350"/>
            <a:ext cx="448559" cy="365125"/>
          </a:xfrm>
        </p:spPr>
        <p:txBody>
          <a:bodyPr lIns="0"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862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604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670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08183" y="6356350"/>
            <a:ext cx="448559" cy="365125"/>
          </a:xfrm>
        </p:spPr>
        <p:txBody>
          <a:bodyPr lIns="0"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610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33528" y="6356350"/>
            <a:ext cx="1740031" cy="365125"/>
          </a:xfrm>
        </p:spPr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69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726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9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64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889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682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7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33528" y="6356350"/>
            <a:ext cx="1740031" cy="365125"/>
          </a:xfrm>
        </p:spPr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5374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0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71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11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08183" y="6356350"/>
            <a:ext cx="448559" cy="365125"/>
          </a:xfrm>
        </p:spPr>
        <p:txBody>
          <a:bodyPr lIns="0"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41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33528" y="6356350"/>
            <a:ext cx="1740031" cy="365125"/>
          </a:xfrm>
        </p:spPr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388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39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9633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340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8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99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3380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4820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13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5213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9816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08183" y="6356350"/>
            <a:ext cx="448559" cy="365125"/>
          </a:xfrm>
        </p:spPr>
        <p:txBody>
          <a:bodyPr lIns="0"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62098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33528" y="6356350"/>
            <a:ext cx="1740031" cy="365125"/>
          </a:xfrm>
        </p:spPr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8302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78865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72980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22343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49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61098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89885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27701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3110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87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41971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5491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7577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4513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2102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96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6920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4059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715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8575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5662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2991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0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54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112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555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318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68461"/>
            <a:ext cx="17400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579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68461"/>
            <a:ext cx="17400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3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09/10/2017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68461"/>
            <a:ext cx="17400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8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09/10/2017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68461"/>
            <a:ext cx="17400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4B92B-69C8-4123-86DA-970E28ECFA2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982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09/10/2017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F8AC3-8EDA-4C13-84B3-1BFD4B489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72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ue-cocktail.univ-fcomte.fr/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jpeg"/><Relationship Id="rId4" Type="http://schemas.openxmlformats.org/officeDocument/2006/relationships/hyperlink" Target="http://comuetestcocktail.univ-fcomte.f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61" y="1994023"/>
            <a:ext cx="4571677" cy="235555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981058" y="2509757"/>
            <a:ext cx="5675483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Cn" pitchFamily="2" charset="0"/>
                <a:ea typeface="Roboto Cn" pitchFamily="2" charset="0"/>
              </a:rPr>
              <a:t>COMUE UBFC</a:t>
            </a:r>
            <a:r>
              <a:rPr lang="fr-F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Lt" pitchFamily="2" charset="0"/>
                <a:ea typeface="Roboto Lt" pitchFamily="2" charset="0"/>
              </a:rPr>
              <a:t> </a:t>
            </a:r>
          </a:p>
          <a:p>
            <a:r>
              <a:rPr lang="fr-FR" sz="3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Lt" pitchFamily="2" charset="0"/>
                <a:ea typeface="Roboto Lt" pitchFamily="2" charset="0"/>
              </a:rPr>
              <a:t>GESTION DE LA RECHERCHE UBFC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5750010" y="582682"/>
            <a:ext cx="20904" cy="555990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0B689A6-7551-4C11-BFFE-ED45F4AE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700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6C1FB14-0788-4445-901F-AEE15429AC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UTILISATION DE COCKTAIL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E86C293-1740-42F3-A63B-301D0396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91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F426C6-3731-470D-BF8A-9D1FD7258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Structure budgétaire UBFC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16752-0FDB-4255-B8E9-0DAB3C20F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Unité Budgétaire </a:t>
            </a:r>
            <a:r>
              <a:rPr lang="fr-FR" sz="2400" dirty="0">
                <a:latin typeface="Roboto" pitchFamily="2" charset="0"/>
                <a:ea typeface="Roboto" pitchFamily="2" charset="0"/>
              </a:rPr>
              <a:t>= regroupement de CR</a:t>
            </a:r>
          </a:p>
          <a:p>
            <a:pPr marL="0" indent="0">
              <a:buNone/>
            </a:pPr>
            <a:r>
              <a:rPr lang="fr-FR" sz="2400" i="1" dirty="0">
                <a:latin typeface="Roboto" pitchFamily="2" charset="0"/>
                <a:ea typeface="Roboto" pitchFamily="2" charset="0"/>
              </a:rPr>
              <a:t>    Exemple : 907 ISITE / 908 Autres projets de recherche (ANR, H2020)</a:t>
            </a:r>
          </a:p>
          <a:p>
            <a:pPr marL="0" indent="0">
              <a:buNone/>
            </a:pPr>
            <a:endParaRPr lang="fr-FR" sz="2400" i="1" dirty="0">
              <a:latin typeface="Roboto" pitchFamily="2" charset="0"/>
              <a:ea typeface="Roboto" pitchFamily="2" charset="0"/>
            </a:endParaRPr>
          </a:p>
          <a:p>
            <a:r>
              <a:rPr lang="fr-FR" sz="2400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CR</a:t>
            </a:r>
            <a:r>
              <a:rPr lang="fr-FR" sz="2400" dirty="0">
                <a:latin typeface="Roboto" pitchFamily="2" charset="0"/>
                <a:ea typeface="Roboto" pitchFamily="2" charset="0"/>
              </a:rPr>
              <a:t> = CODE PROJET</a:t>
            </a:r>
          </a:p>
          <a:p>
            <a:endParaRPr lang="fr-FR" sz="2400" dirty="0">
              <a:latin typeface="Roboto" pitchFamily="2" charset="0"/>
              <a:ea typeface="Roboto" pitchFamily="2" charset="0"/>
            </a:endParaRPr>
          </a:p>
          <a:p>
            <a:r>
              <a:rPr lang="fr-FR" sz="2400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Sous CR </a:t>
            </a:r>
            <a:r>
              <a:rPr lang="fr-FR" sz="2400" dirty="0">
                <a:latin typeface="Roboto" pitchFamily="2" charset="0"/>
                <a:ea typeface="Roboto" pitchFamily="2" charset="0"/>
              </a:rPr>
              <a:t>: distinction entre les dépenses qui font l’objet de facturation entre établissements membres UBFC (UB, UFC, ENSMM…) et les autres fournisseurs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4E2D883-5878-4333-819C-8BFE74AEFE1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10167E-5523-4E22-B1C8-EB983316C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11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0162" y="5403311"/>
            <a:ext cx="1372831" cy="90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76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700" dirty="0">
                <a:solidFill>
                  <a:srgbClr val="92D050"/>
                </a:solidFill>
                <a:latin typeface="Roboto" pitchFamily="2" charset="0"/>
                <a:ea typeface="Roboto" pitchFamily="2" charset="0"/>
                <a:cs typeface="+mn-cs"/>
              </a:rPr>
              <a:t>Progiciel COCKTAIL :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34078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L’accès à la suite logicielle Cocktail via URL : </a:t>
            </a:r>
          </a:p>
          <a:p>
            <a:pPr lvl="1">
              <a:lnSpc>
                <a:spcPct val="100000"/>
              </a:lnSpc>
            </a:pPr>
            <a:r>
              <a:rPr lang="fr-FR" sz="1800" b="1" dirty="0">
                <a:latin typeface="Roboto" pitchFamily="2" charset="0"/>
                <a:ea typeface="Roboto" pitchFamily="2" charset="0"/>
              </a:rPr>
              <a:t>Base production : </a:t>
            </a:r>
            <a:r>
              <a:rPr lang="fr-FR" sz="1800" b="1" dirty="0">
                <a:latin typeface="Roboto" pitchFamily="2" charset="0"/>
                <a:ea typeface="Roboto" pitchFamily="2" charset="0"/>
                <a:hlinkClick r:id="rId3"/>
              </a:rPr>
              <a:t>http://comue-cocktail.univ-fcomte.fr/</a:t>
            </a:r>
            <a:endParaRPr lang="fr-FR" sz="1800" b="1" dirty="0">
              <a:latin typeface="Roboto" pitchFamily="2" charset="0"/>
              <a:ea typeface="Roboto" pitchFamily="2" charset="0"/>
            </a:endParaRPr>
          </a:p>
          <a:p>
            <a:pPr lvl="1">
              <a:lnSpc>
                <a:spcPct val="100000"/>
              </a:lnSpc>
            </a:pPr>
            <a:r>
              <a:rPr lang="fr-FR" sz="1800" b="1" dirty="0">
                <a:latin typeface="Roboto" pitchFamily="2" charset="0"/>
                <a:ea typeface="Roboto" pitchFamily="2" charset="0"/>
              </a:rPr>
              <a:t>Base test : </a:t>
            </a:r>
            <a:r>
              <a:rPr lang="fr-FR" sz="1800" b="1" dirty="0">
                <a:latin typeface="Roboto" pitchFamily="2" charset="0"/>
                <a:ea typeface="Roboto" pitchFamily="2" charset="0"/>
                <a:hlinkClick r:id="rId4"/>
              </a:rPr>
              <a:t>http://comuetestcocktail.univ-fcomte.fr/</a:t>
            </a:r>
            <a:endParaRPr lang="fr-FR" sz="1800" b="1" dirty="0">
              <a:latin typeface="Roboto" pitchFamily="2" charset="0"/>
              <a:ea typeface="Roboto" pitchFamily="2" charset="0"/>
            </a:endParaRPr>
          </a:p>
          <a:p>
            <a:pPr lvl="1">
              <a:lnSpc>
                <a:spcPct val="100000"/>
              </a:lnSpc>
            </a:pPr>
            <a:endParaRPr lang="fr-FR" sz="1800" b="1" dirty="0">
              <a:latin typeface="Roboto" pitchFamily="2" charset="0"/>
              <a:ea typeface="Roboto" pitchFamily="2" charset="0"/>
            </a:endParaRPr>
          </a:p>
          <a:p>
            <a:pPr>
              <a:lnSpc>
                <a:spcPct val="100000"/>
              </a:lnSpc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L’accès aux applications : login + mot de passe (Copier/coller les données)</a:t>
            </a:r>
          </a:p>
          <a:p>
            <a:pPr>
              <a:lnSpc>
                <a:spcPct val="100000"/>
              </a:lnSpc>
            </a:pPr>
            <a:endParaRPr lang="fr-FR" sz="2000" dirty="0">
              <a:latin typeface="Roboto" pitchFamily="2" charset="0"/>
              <a:ea typeface="Roboto" pitchFamily="2" charset="0"/>
            </a:endParaRPr>
          </a:p>
          <a:p>
            <a:pPr>
              <a:lnSpc>
                <a:spcPct val="100000"/>
              </a:lnSpc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Les droits sur les applications :</a:t>
            </a:r>
          </a:p>
          <a:p>
            <a:pPr lvl="1">
              <a:lnSpc>
                <a:spcPct val="100000"/>
              </a:lnSpc>
            </a:pPr>
            <a:r>
              <a:rPr lang="fr-FR" sz="1800" b="1" dirty="0" err="1">
                <a:latin typeface="Roboto" pitchFamily="2" charset="0"/>
                <a:ea typeface="Roboto" pitchFamily="2" charset="0"/>
              </a:rPr>
              <a:t>Agrhum</a:t>
            </a:r>
            <a:r>
              <a:rPr lang="fr-FR" sz="1600" dirty="0">
                <a:latin typeface="Roboto" pitchFamily="2" charset="0"/>
                <a:ea typeface="Roboto" pitchFamily="2" charset="0"/>
              </a:rPr>
              <a:t> : consulter les fournisseurs</a:t>
            </a:r>
          </a:p>
          <a:p>
            <a:pPr lvl="1">
              <a:lnSpc>
                <a:spcPct val="100000"/>
              </a:lnSpc>
            </a:pPr>
            <a:r>
              <a:rPr lang="fr-FR" sz="1800" b="1" dirty="0">
                <a:latin typeface="Roboto" pitchFamily="2" charset="0"/>
                <a:ea typeface="Roboto" pitchFamily="2" charset="0"/>
              </a:rPr>
              <a:t>GFC-Dépenses</a:t>
            </a:r>
            <a:r>
              <a:rPr lang="fr-FR" sz="1800" dirty="0">
                <a:latin typeface="Roboto" pitchFamily="2" charset="0"/>
                <a:ea typeface="Roboto" pitchFamily="2" charset="0"/>
              </a:rPr>
              <a:t> : saisir les engagements (bons de commandes), constater les services faits et consulter les demandes de paiement</a:t>
            </a:r>
          </a:p>
          <a:p>
            <a:pPr lvl="1">
              <a:lnSpc>
                <a:spcPct val="100000"/>
              </a:lnSpc>
            </a:pPr>
            <a:r>
              <a:rPr lang="fr-FR" sz="1800" b="1" dirty="0">
                <a:latin typeface="Roboto" pitchFamily="2" charset="0"/>
                <a:ea typeface="Roboto" pitchFamily="2" charset="0"/>
              </a:rPr>
              <a:t>GFC-Missions </a:t>
            </a:r>
            <a:r>
              <a:rPr lang="fr-FR" sz="1800" dirty="0">
                <a:latin typeface="Roboto" pitchFamily="2" charset="0"/>
                <a:ea typeface="Roboto" pitchFamily="2" charset="0"/>
              </a:rPr>
              <a:t>: saisir les ordres de mission </a:t>
            </a:r>
          </a:p>
          <a:p>
            <a:pPr lvl="1">
              <a:lnSpc>
                <a:spcPct val="100000"/>
              </a:lnSpc>
            </a:pPr>
            <a:r>
              <a:rPr lang="fr-FR" sz="1800" b="1" dirty="0">
                <a:latin typeface="Roboto" pitchFamily="2" charset="0"/>
                <a:ea typeface="Roboto" pitchFamily="2" charset="0"/>
              </a:rPr>
              <a:t>GFC-Opérations</a:t>
            </a:r>
            <a:r>
              <a:rPr lang="fr-FR" sz="1800" dirty="0">
                <a:latin typeface="Roboto" pitchFamily="2" charset="0"/>
                <a:ea typeface="Roboto" pitchFamily="2" charset="0"/>
              </a:rPr>
              <a:t> : suivre l’exécution pluriannuelle du projet et accéder aux documents</a:t>
            </a:r>
          </a:p>
          <a:p>
            <a:pPr lvl="1">
              <a:lnSpc>
                <a:spcPct val="100000"/>
              </a:lnSpc>
            </a:pPr>
            <a:r>
              <a:rPr lang="fr-FR" sz="1800" b="1" dirty="0">
                <a:latin typeface="Roboto" pitchFamily="2" charset="0"/>
                <a:ea typeface="Roboto" pitchFamily="2" charset="0"/>
              </a:rPr>
              <a:t>GFC-Situations </a:t>
            </a:r>
            <a:r>
              <a:rPr lang="fr-FR" sz="1800" dirty="0">
                <a:latin typeface="Roboto" pitchFamily="2" charset="0"/>
                <a:ea typeface="Roboto" pitchFamily="2" charset="0"/>
              </a:rPr>
              <a:t>: faire des extractions de suivis et de contrôles (ex: exécution du budget)</a:t>
            </a:r>
          </a:p>
          <a:p>
            <a:pPr lvl="1">
              <a:lnSpc>
                <a:spcPct val="100000"/>
              </a:lnSpc>
            </a:pPr>
            <a:endParaRPr lang="fr-FR" sz="1800" dirty="0">
              <a:latin typeface="Roboto 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122" y="930743"/>
            <a:ext cx="1783976" cy="1783976"/>
          </a:xfrm>
          <a:prstGeom prst="rect">
            <a:avLst/>
          </a:prstGeom>
        </p:spPr>
      </p:pic>
      <p:pic>
        <p:nvPicPr>
          <p:cNvPr id="5" name="Espace réservé du contenu 4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288CA3E-2C52-4BCF-8ADD-603240F0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7390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92D050"/>
                </a:solidFill>
                <a:latin typeface="Roboto Cn" pitchFamily="2" charset="0"/>
                <a:ea typeface="Roboto Cn" pitchFamily="2" charset="0"/>
              </a:rPr>
              <a:t>GFC-Dépenses : Processus applicatif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613647" y="2086984"/>
            <a:ext cx="1430767" cy="61318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Création des articles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315149" y="2086984"/>
            <a:ext cx="1430767" cy="61318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Enregistrement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016651" y="2086984"/>
            <a:ext cx="1430767" cy="61318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Saisie des imputations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718153" y="2086983"/>
            <a:ext cx="1430767" cy="61318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Soumission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8419655" y="2086982"/>
            <a:ext cx="1430767" cy="61318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Validation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0121157" y="2086982"/>
            <a:ext cx="1430767" cy="61318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Édition du bon de commande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87276" y="1993806"/>
            <a:ext cx="11284772" cy="813940"/>
          </a:xfrm>
          <a:prstGeom prst="round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22154" y="2146148"/>
            <a:ext cx="871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4"/>
                </a:solidFill>
              </a:rPr>
              <a:t>EJ</a:t>
            </a:r>
          </a:p>
        </p:txBody>
      </p:sp>
      <p:sp>
        <p:nvSpPr>
          <p:cNvPr id="14" name="Ellipse 13"/>
          <p:cNvSpPr/>
          <p:nvPr/>
        </p:nvSpPr>
        <p:spPr>
          <a:xfrm>
            <a:off x="1715844" y="3110864"/>
            <a:ext cx="1226372" cy="84985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EJ validé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372522" y="3229197"/>
            <a:ext cx="1430767" cy="61318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Création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5067749" y="3219457"/>
            <a:ext cx="1430767" cy="61318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Enregistrement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6748626" y="3229197"/>
            <a:ext cx="1430767" cy="61318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Constatation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8448337" y="3229197"/>
            <a:ext cx="1430767" cy="61318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Certification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387276" y="3003284"/>
            <a:ext cx="11284772" cy="1095379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622154" y="3219469"/>
            <a:ext cx="871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Service fait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387276" y="4324576"/>
            <a:ext cx="11284772" cy="591636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524439" y="4435728"/>
            <a:ext cx="1016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5"/>
                </a:solidFill>
              </a:rPr>
              <a:t>Facture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387276" y="5124153"/>
            <a:ext cx="11284772" cy="591636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524439" y="5235305"/>
            <a:ext cx="241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5"/>
                </a:solidFill>
              </a:rPr>
              <a:t>Demande de paiement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387276" y="5923730"/>
            <a:ext cx="11284772" cy="79957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328139" y="6131703"/>
            <a:ext cx="241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rgbClr val="FF0000"/>
                </a:solidFill>
              </a:rPr>
              <a:t>GFC-Compta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10126542" y="6020535"/>
            <a:ext cx="1430767" cy="61318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Paiement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8352428" y="1410941"/>
            <a:ext cx="241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chemeClr val="accent2"/>
                </a:solidFill>
              </a:rPr>
              <a:t>Actions par UBFC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272630" y="1872809"/>
            <a:ext cx="3399417" cy="23040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193636" y="4264018"/>
            <a:ext cx="11708078" cy="25200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9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4431258" y="4435728"/>
            <a:ext cx="1016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5"/>
                </a:solidFill>
              </a:rPr>
              <a:t>…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431258" y="5235305"/>
            <a:ext cx="1016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5"/>
                </a:solidFill>
              </a:rPr>
              <a:t>…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730667" y="6131703"/>
            <a:ext cx="241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2EDE5C-A752-4546-B25B-0C5B3EF9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6412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GFC-Missions : Processus applicatif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8AAA1C-BCFB-45EE-8747-E6E865A14D4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045951" y="2282518"/>
            <a:ext cx="1430767" cy="95653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Création de la mission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096000" y="2264644"/>
            <a:ext cx="2279904" cy="97440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Saisie des informations connues à l’avance</a:t>
            </a:r>
          </a:p>
        </p:txBody>
      </p:sp>
      <p:sp>
        <p:nvSpPr>
          <p:cNvPr id="7" name="Ellipse 6"/>
          <p:cNvSpPr/>
          <p:nvPr/>
        </p:nvSpPr>
        <p:spPr>
          <a:xfrm>
            <a:off x="8765418" y="2142666"/>
            <a:ext cx="1475861" cy="122095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Ordre de mission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validé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22154" y="2146148"/>
            <a:ext cx="280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Ordre de mission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87276" y="1993806"/>
            <a:ext cx="11284772" cy="1552496"/>
          </a:xfrm>
          <a:prstGeom prst="round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22154" y="4330111"/>
            <a:ext cx="2633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État de frais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22154" y="2838942"/>
            <a:ext cx="2804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Avant le départ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22154" y="5063697"/>
            <a:ext cx="2633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 retour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248493" y="4413203"/>
            <a:ext cx="1430767" cy="99549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Reprise de la mission pré-saisie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954589" y="4413203"/>
            <a:ext cx="2424281" cy="9821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Saisie des éléments complémentaires et réels sur justifications</a:t>
            </a:r>
          </a:p>
        </p:txBody>
      </p:sp>
      <p:sp>
        <p:nvSpPr>
          <p:cNvPr id="16" name="Ellipse 15"/>
          <p:cNvSpPr/>
          <p:nvPr/>
        </p:nvSpPr>
        <p:spPr>
          <a:xfrm>
            <a:off x="9877939" y="4326699"/>
            <a:ext cx="1475861" cy="122095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État de frais validé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87276" y="4132448"/>
            <a:ext cx="11284772" cy="157340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7738559" y="4397723"/>
            <a:ext cx="1430767" cy="9976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Liquidation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245053" y="6292002"/>
            <a:ext cx="241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 par UBFC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572080" y="3847421"/>
            <a:ext cx="1728402" cy="23040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861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GFC-Dépenses : Informations à saisir</a:t>
            </a:r>
            <a:endParaRPr lang="fr-FR" sz="3600" b="1" dirty="0">
              <a:solidFill>
                <a:srgbClr val="92D050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5072" y="1825625"/>
            <a:ext cx="10515600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fr-FR" sz="2400" b="1" dirty="0">
                <a:latin typeface="Roboto" pitchFamily="2" charset="0"/>
                <a:ea typeface="Roboto" pitchFamily="2" charset="0"/>
              </a:rPr>
              <a:t>Libellé</a:t>
            </a:r>
            <a:r>
              <a:rPr lang="fr-FR" sz="2400" dirty="0">
                <a:latin typeface="Roboto" pitchFamily="2" charset="0"/>
                <a:ea typeface="Roboto" pitchFamily="2" charset="0"/>
              </a:rPr>
              <a:t> global de la commande</a:t>
            </a:r>
          </a:p>
          <a:p>
            <a:pPr>
              <a:buFontTx/>
              <a:buChar char="-"/>
            </a:pPr>
            <a:r>
              <a:rPr lang="fr-FR" sz="2400" b="1" dirty="0">
                <a:latin typeface="Roboto" pitchFamily="2" charset="0"/>
                <a:ea typeface="Roboto" pitchFamily="2" charset="0"/>
              </a:rPr>
              <a:t>Fournisseur</a:t>
            </a:r>
            <a:r>
              <a:rPr lang="fr-FR" sz="2400" dirty="0">
                <a:latin typeface="Roboto" pitchFamily="2" charset="0"/>
                <a:ea typeface="Roboto" pitchFamily="2" charset="0"/>
              </a:rPr>
              <a:t> (si existant dans la base, sinon faire une demande de création en envoyant à UBFC une fiche de création de fournisseur et le RIB)</a:t>
            </a:r>
          </a:p>
          <a:p>
            <a:pPr>
              <a:buFontTx/>
              <a:buChar char="-"/>
            </a:pPr>
            <a:r>
              <a:rPr lang="fr-FR" sz="2400" dirty="0">
                <a:latin typeface="Roboto" pitchFamily="2" charset="0"/>
                <a:ea typeface="Roboto" pitchFamily="2" charset="0"/>
              </a:rPr>
              <a:t>Détail des « </a:t>
            </a:r>
            <a:r>
              <a:rPr lang="fr-FR" sz="2400" b="1" dirty="0">
                <a:latin typeface="Roboto" pitchFamily="2" charset="0"/>
                <a:ea typeface="Roboto" pitchFamily="2" charset="0"/>
              </a:rPr>
              <a:t>articles</a:t>
            </a:r>
            <a:r>
              <a:rPr lang="fr-FR" sz="2400" dirty="0">
                <a:latin typeface="Roboto" pitchFamily="2" charset="0"/>
                <a:ea typeface="Roboto" pitchFamily="2" charset="0"/>
              </a:rPr>
              <a:t> » de la commande par code achat « Nacres »</a:t>
            </a:r>
          </a:p>
          <a:p>
            <a:pPr>
              <a:buFontTx/>
              <a:buChar char="-"/>
            </a:pPr>
            <a:r>
              <a:rPr lang="fr-FR" sz="2400" b="1" dirty="0">
                <a:latin typeface="Roboto" pitchFamily="2" charset="0"/>
                <a:ea typeface="Roboto" pitchFamily="2" charset="0"/>
              </a:rPr>
              <a:t>Imputations</a:t>
            </a:r>
            <a:r>
              <a:rPr lang="fr-FR" sz="2400" dirty="0">
                <a:latin typeface="Roboto" pitchFamily="2" charset="0"/>
                <a:ea typeface="Roboto" pitchFamily="2" charset="0"/>
              </a:rPr>
              <a:t> :</a:t>
            </a:r>
          </a:p>
          <a:p>
            <a:pPr lvl="1">
              <a:buFontTx/>
              <a:buChar char="-"/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Budgétaire : projet et section (fonctionnement / investissement) </a:t>
            </a:r>
          </a:p>
          <a:p>
            <a:pPr lvl="1">
              <a:buFontTx/>
              <a:buChar char="-"/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Par destination : LOLF </a:t>
            </a:r>
          </a:p>
          <a:p>
            <a:pPr lvl="1">
              <a:buFontTx/>
              <a:buChar char="-"/>
            </a:pPr>
            <a:r>
              <a:rPr lang="fr-FR" sz="2000" dirty="0">
                <a:latin typeface="Roboto" pitchFamily="2" charset="0"/>
                <a:ea typeface="Roboto" pitchFamily="2" charset="0"/>
              </a:rPr>
              <a:t>Par compte comptable</a:t>
            </a:r>
          </a:p>
          <a:p>
            <a:pPr lvl="1"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540" y="4617552"/>
            <a:ext cx="1485153" cy="1559411"/>
          </a:xfrm>
          <a:prstGeom prst="rect">
            <a:avLst/>
          </a:prstGeom>
        </p:spPr>
      </p:pic>
      <p:pic>
        <p:nvPicPr>
          <p:cNvPr id="6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4DFBCA9-564F-482C-A8EC-4703BF8A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4215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GFC-Situations</a:t>
            </a:r>
            <a:endParaRPr lang="fr-FR" b="1" dirty="0">
              <a:solidFill>
                <a:srgbClr val="92D050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657114" cy="4351338"/>
          </a:xfrm>
        </p:spPr>
        <p:txBody>
          <a:bodyPr/>
          <a:lstStyle/>
          <a:p>
            <a:r>
              <a:rPr lang="fr-FR" dirty="0">
                <a:latin typeface="Roboto" pitchFamily="2" charset="0"/>
                <a:ea typeface="Roboto" pitchFamily="2" charset="0"/>
              </a:rPr>
              <a:t>Extractions possibles (selon vos droits sur l’organigramme budgétaire) :</a:t>
            </a:r>
          </a:p>
          <a:p>
            <a:pPr lvl="1"/>
            <a:r>
              <a:rPr lang="fr-FR" b="1" dirty="0">
                <a:latin typeface="Roboto" pitchFamily="2" charset="0"/>
                <a:ea typeface="Roboto" pitchFamily="2" charset="0"/>
              </a:rPr>
              <a:t>Budget</a:t>
            </a:r>
            <a:r>
              <a:rPr lang="fr-FR" dirty="0">
                <a:latin typeface="Roboto" pitchFamily="2" charset="0"/>
                <a:ea typeface="Roboto" pitchFamily="2" charset="0"/>
              </a:rPr>
              <a:t> : suivi budgétaire par dépenses et recettes (nécessite un retraitement de l’export avec une macro)</a:t>
            </a:r>
          </a:p>
          <a:p>
            <a:pPr lvl="1"/>
            <a:r>
              <a:rPr lang="fr-FR" b="1" dirty="0">
                <a:latin typeface="Roboto" pitchFamily="2" charset="0"/>
                <a:ea typeface="Roboto" pitchFamily="2" charset="0"/>
              </a:rPr>
              <a:t>Dépenses</a:t>
            </a:r>
            <a:r>
              <a:rPr lang="fr-FR" dirty="0">
                <a:latin typeface="Roboto" pitchFamily="2" charset="0"/>
                <a:ea typeface="Roboto" pitchFamily="2" charset="0"/>
              </a:rPr>
              <a:t> : </a:t>
            </a:r>
          </a:p>
          <a:p>
            <a:pPr lvl="2"/>
            <a:r>
              <a:rPr lang="fr-FR" dirty="0">
                <a:latin typeface="Roboto" pitchFamily="2" charset="0"/>
                <a:ea typeface="Roboto" pitchFamily="2" charset="0"/>
              </a:rPr>
              <a:t>Liste des EJ (montant budgétaire global)</a:t>
            </a:r>
          </a:p>
          <a:p>
            <a:pPr lvl="2"/>
            <a:r>
              <a:rPr lang="fr-FR" dirty="0">
                <a:latin typeface="Roboto" pitchFamily="2" charset="0"/>
                <a:ea typeface="Roboto" pitchFamily="2" charset="0"/>
              </a:rPr>
              <a:t>Détail des EJ par article et ventilation (type de dépense, destination LOLF, code comptable, etc.)</a:t>
            </a:r>
          </a:p>
          <a:p>
            <a:pPr lvl="1"/>
            <a:r>
              <a:rPr lang="fr-FR" b="1" dirty="0">
                <a:latin typeface="Roboto" pitchFamily="2" charset="0"/>
                <a:ea typeface="Roboto" pitchFamily="2" charset="0"/>
              </a:rPr>
              <a:t>Opérations :</a:t>
            </a:r>
          </a:p>
          <a:p>
            <a:pPr lvl="2"/>
            <a:r>
              <a:rPr lang="fr-FR" dirty="0">
                <a:latin typeface="Roboto" pitchFamily="2" charset="0"/>
                <a:ea typeface="Roboto" pitchFamily="2" charset="0"/>
              </a:rPr>
              <a:t>Comparaison budget / exécuté - annuel (pour avoir un exécuté cumulé, faire l’extraction sur plusieurs exercices)</a:t>
            </a:r>
          </a:p>
          <a:p>
            <a:pPr lvl="1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791" y="1019896"/>
            <a:ext cx="1252684" cy="1252684"/>
          </a:xfrm>
          <a:prstGeom prst="rect">
            <a:avLst/>
          </a:prstGeom>
        </p:spPr>
      </p:pic>
      <p:pic>
        <p:nvPicPr>
          <p:cNvPr id="5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BC1C15C-A6D7-4B1F-8078-805B1065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3972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574910" y="2565858"/>
            <a:ext cx="1069445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0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Lt" pitchFamily="2" charset="0"/>
                <a:ea typeface="Roboto Lt" pitchFamily="2" charset="0"/>
              </a:rPr>
              <a:t>Des questions</a:t>
            </a:r>
            <a:endParaRPr lang="fr-FR" sz="4000" dirty="0">
              <a:latin typeface="Roboto Lt" pitchFamily="2" charset="0"/>
              <a:ea typeface="Roboto Lt" pitchFamily="2" charset="0"/>
            </a:endParaRPr>
          </a:p>
          <a:p>
            <a:pPr algn="just"/>
            <a:endParaRPr lang="fr-FR" sz="1300" dirty="0">
              <a:latin typeface="Roboto Lt" pitchFamily="2" charset="0"/>
              <a:ea typeface="Roboto Lt" pitchFamily="2" charset="0"/>
            </a:endParaRPr>
          </a:p>
          <a:p>
            <a:pPr algn="just"/>
            <a:endParaRPr lang="fr-FR" sz="1300" dirty="0">
              <a:latin typeface="Roboto Lt" pitchFamily="2" charset="0"/>
              <a:ea typeface="Roboto Lt" pitchFamily="2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pic>
        <p:nvPicPr>
          <p:cNvPr id="18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FA6FD68-0ABC-4EDB-93FA-C04644B4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29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168890" y="1205982"/>
            <a:ext cx="1110047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Roboto" pitchFamily="2" charset="0"/>
                <a:ea typeface="Roboto" pitchFamily="2" charset="0"/>
              </a:rPr>
              <a:t>Audrey DEBIEZ </a:t>
            </a:r>
            <a:r>
              <a:rPr lang="fr-FR" dirty="0">
                <a:latin typeface="Roboto" pitchFamily="2" charset="0"/>
                <a:ea typeface="Roboto" pitchFamily="2" charset="0"/>
              </a:rPr>
              <a:t>: Référent fonctionnel </a:t>
            </a: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COCKTAIL</a:t>
            </a:r>
            <a:r>
              <a:rPr lang="fr-FR" dirty="0">
                <a:latin typeface="Roboto" pitchFamily="2" charset="0"/>
                <a:ea typeface="Roboto" pitchFamily="2" charset="0"/>
              </a:rPr>
              <a:t> 03 63 08 26 45 audrey.debiez@ubfc.fr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>
              <a:latin typeface="Roboto" pitchFamily="2" charset="0"/>
              <a:ea typeface="Roboto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Roboto" pitchFamily="2" charset="0"/>
                <a:ea typeface="Roboto" pitchFamily="2" charset="0"/>
              </a:rPr>
              <a:t>Elodie MIGUEL </a:t>
            </a:r>
            <a:r>
              <a:rPr lang="fr-FR" dirty="0">
                <a:latin typeface="Roboto" pitchFamily="2" charset="0"/>
                <a:ea typeface="Roboto" pitchFamily="2" charset="0"/>
              </a:rPr>
              <a:t>: Montage et suivi financier projets </a:t>
            </a: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ISITE</a:t>
            </a:r>
            <a:r>
              <a:rPr lang="fr-FR" dirty="0">
                <a:latin typeface="Roboto" pitchFamily="2" charset="0"/>
                <a:ea typeface="Roboto" pitchFamily="2" charset="0"/>
              </a:rPr>
              <a:t> 03 63 08 26 72 elodie.miguel@ubfc.fr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Roboto" pitchFamily="2" charset="0"/>
                <a:ea typeface="Roboto" pitchFamily="2" charset="0"/>
              </a:rPr>
              <a:t>Claire DA SILVA MOREIRA</a:t>
            </a:r>
            <a:r>
              <a:rPr lang="fr-FR" dirty="0">
                <a:latin typeface="Roboto" pitchFamily="2" charset="0"/>
                <a:ea typeface="Roboto" pitchFamily="2" charset="0"/>
              </a:rPr>
              <a:t> : Gestion financière </a:t>
            </a: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ISITE</a:t>
            </a:r>
            <a:r>
              <a:rPr lang="fr-FR" dirty="0">
                <a:latin typeface="Roboto" pitchFamily="2" charset="0"/>
                <a:ea typeface="Roboto" pitchFamily="2" charset="0"/>
              </a:rPr>
              <a:t>/ANR 03 63 08 26 87 claire.da-silva-moreira@ubfc.fr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Roboto" pitchFamily="2" charset="0"/>
                <a:ea typeface="Roboto" pitchFamily="2" charset="0"/>
              </a:rPr>
              <a:t>Emeline FLAN </a:t>
            </a:r>
            <a:r>
              <a:rPr lang="fr-FR" dirty="0">
                <a:latin typeface="Roboto" pitchFamily="2" charset="0"/>
                <a:ea typeface="Roboto" pitchFamily="2" charset="0"/>
              </a:rPr>
              <a:t>: Gestion financière </a:t>
            </a: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ISITE</a:t>
            </a:r>
            <a:r>
              <a:rPr lang="fr-FR" dirty="0">
                <a:latin typeface="Roboto" pitchFamily="2" charset="0"/>
                <a:ea typeface="Roboto" pitchFamily="2" charset="0"/>
              </a:rPr>
              <a:t>/ANR 03 63 08 26 90 emeline.flan@ubfc.fr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Roboto" pitchFamily="2" charset="0"/>
                <a:ea typeface="Roboto" pitchFamily="2" charset="0"/>
              </a:rPr>
              <a:t>Dounia RADI </a:t>
            </a:r>
            <a:r>
              <a:rPr lang="fr-FR" dirty="0">
                <a:latin typeface="Roboto" pitchFamily="2" charset="0"/>
                <a:ea typeface="Roboto" pitchFamily="2" charset="0"/>
              </a:rPr>
              <a:t>: Gestion financière </a:t>
            </a: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ISITE</a:t>
            </a:r>
            <a:r>
              <a:rPr lang="fr-FR" dirty="0">
                <a:latin typeface="Roboto" pitchFamily="2" charset="0"/>
                <a:ea typeface="Roboto" pitchFamily="2" charset="0"/>
              </a:rPr>
              <a:t>/ANR (Site Dijon) 03 80 39 60 49 dounia.radi@ubfc.fr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Roboto" pitchFamily="2" charset="0"/>
              <a:ea typeface="Roboto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Roboto" pitchFamily="2" charset="0"/>
                <a:ea typeface="Roboto" pitchFamily="2" charset="0"/>
              </a:rPr>
              <a:t>Sylvie CUCHE </a:t>
            </a:r>
            <a:r>
              <a:rPr lang="fr-FR" dirty="0">
                <a:latin typeface="Roboto" pitchFamily="2" charset="0"/>
                <a:ea typeface="Roboto" pitchFamily="2" charset="0"/>
              </a:rPr>
              <a:t>: Gestion des </a:t>
            </a: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Ressources humaines UBFC </a:t>
            </a:r>
            <a:r>
              <a:rPr lang="fr-FR" dirty="0">
                <a:latin typeface="Roboto" pitchFamily="2" charset="0"/>
                <a:ea typeface="Roboto" pitchFamily="2" charset="0"/>
              </a:rPr>
              <a:t>03 63 08 26 38 sylvie.cuche@ubfc.fr 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Roboto" pitchFamily="2" charset="0"/>
                <a:ea typeface="Roboto" pitchFamily="2" charset="0"/>
              </a:rPr>
              <a:t>Adresses génériques 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finances.isite@ubfc.fr </a:t>
            </a:r>
            <a:r>
              <a:rPr lang="fr-FR" dirty="0">
                <a:latin typeface="Roboto" pitchFamily="2" charset="0"/>
                <a:ea typeface="Roboto" pitchFamily="2" charset="0"/>
              </a:rPr>
              <a:t>(pour les projets ISITE) </a:t>
            </a: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et finances@ubfc.fr </a:t>
            </a:r>
            <a:r>
              <a:rPr lang="fr-FR" dirty="0">
                <a:latin typeface="Roboto" pitchFamily="2" charset="0"/>
                <a:ea typeface="Roboto" pitchFamily="2" charset="0"/>
              </a:rPr>
              <a:t>(pour les autres projets de recherche)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  <a:latin typeface="Roboto" pitchFamily="2" charset="0"/>
                <a:ea typeface="Roboto" pitchFamily="2" charset="0"/>
              </a:rPr>
              <a:t>recrutement-projet@ubfc.fr</a:t>
            </a:r>
          </a:p>
          <a:p>
            <a:endParaRPr lang="fr-FR" sz="1200" dirty="0">
              <a:latin typeface="Roboto" pitchFamily="2" charset="0"/>
              <a:ea typeface="Roboto" pitchFamily="2" charset="0"/>
            </a:endParaRPr>
          </a:p>
          <a:p>
            <a:pPr algn="just"/>
            <a:endParaRPr lang="fr-FR" sz="1300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0" y="49474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92D050"/>
                </a:solidFill>
                <a:latin typeface="Roboto Bk" pitchFamily="2" charset="0"/>
                <a:ea typeface="Roboto Bk" pitchFamily="2" charset="0"/>
              </a:rPr>
              <a:t>CONTACTS UBFC</a:t>
            </a:r>
          </a:p>
        </p:txBody>
      </p:sp>
      <p:pic>
        <p:nvPicPr>
          <p:cNvPr id="18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312C3B9-8BE6-4FC3-AA81-087C6F338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84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574910" y="1816215"/>
            <a:ext cx="106944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Lt" pitchFamily="2" charset="0"/>
              <a:ea typeface="Roboto Lt" pitchFamily="2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Lt" pitchFamily="2" charset="0"/>
              <a:ea typeface="Roboto Lt" pitchFamily="2" charset="0"/>
              <a:cs typeface="+mn-cs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0" y="709531"/>
            <a:ext cx="121920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Roboto Bk" pitchFamily="2" charset="0"/>
                <a:ea typeface="Roboto Bk" pitchFamily="2" charset="0"/>
              </a:rPr>
              <a:t>CODIFICATION PROJETS : 14 caractères</a:t>
            </a:r>
          </a:p>
        </p:txBody>
      </p:sp>
      <p:pic>
        <p:nvPicPr>
          <p:cNvPr id="18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10E498B-5E28-4C59-9C88-60C721765A3C}"/>
              </a:ext>
            </a:extLst>
          </p:cNvPr>
          <p:cNvSpPr txBox="1"/>
          <p:nvPr/>
        </p:nvSpPr>
        <p:spPr>
          <a:xfrm>
            <a:off x="7494864" y="4795484"/>
            <a:ext cx="49746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Exemples concrets</a:t>
            </a: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FC17021.FEM.IS projet de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Muamer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Kadic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305936"/>
              </p:ext>
            </p:extLst>
          </p:nvPr>
        </p:nvGraphicFramePr>
        <p:xfrm>
          <a:off x="574910" y="1660983"/>
          <a:ext cx="2781300" cy="2651276"/>
        </p:xfrm>
        <a:graphic>
          <a:graphicData uri="http://schemas.openxmlformats.org/drawingml/2006/table">
            <a:tbl>
              <a:tblPr/>
              <a:tblGrid>
                <a:gridCol w="927100">
                  <a:extLst>
                    <a:ext uri="{9D8B030D-6E8A-4147-A177-3AD203B41FA5}">
                      <a16:colId xmlns:a16="http://schemas.microsoft.com/office/drawing/2014/main" val="1694228374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583830654"/>
                    </a:ext>
                  </a:extLst>
                </a:gridCol>
              </a:tblGrid>
              <a:tr h="3538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Code Etablissement hébergeur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2225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UB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UB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04269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FC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UFC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31968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BM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UTBM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08234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ENSMM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6305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BS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BSB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34843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Agrosup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47778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ENSAMM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02863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COMUE UBFC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97122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Autres partenaires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943188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475920" y="2793843"/>
            <a:ext cx="28857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prstClr val="black"/>
                </a:solidFill>
              </a:rPr>
              <a:t>UB17005.BGS.IS</a:t>
            </a:r>
            <a:endParaRPr lang="fr-FR" sz="3200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29065"/>
              </p:ext>
            </p:extLst>
          </p:nvPr>
        </p:nvGraphicFramePr>
        <p:xfrm>
          <a:off x="3817675" y="1383906"/>
          <a:ext cx="4635500" cy="742634"/>
        </p:xfrm>
        <a:graphic>
          <a:graphicData uri="http://schemas.openxmlformats.org/drawingml/2006/table">
            <a:tbl>
              <a:tblPr/>
              <a:tblGrid>
                <a:gridCol w="927100">
                  <a:extLst>
                    <a:ext uri="{9D8B030D-6E8A-4147-A177-3AD203B41FA5}">
                      <a16:colId xmlns:a16="http://schemas.microsoft.com/office/drawing/2014/main" val="3773906947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135375870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44693557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904521365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4090150796"/>
                    </a:ext>
                  </a:extLst>
                </a:gridCol>
              </a:tblGrid>
              <a:tr h="43579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EM </a:t>
                      </a:r>
                      <a:b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Hébergeur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Année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n°Ordre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Labo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Type de contrat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167907"/>
                  </a:ext>
                </a:extLst>
              </a:tr>
              <a:tr h="3068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80506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38753"/>
              </p:ext>
            </p:extLst>
          </p:nvPr>
        </p:nvGraphicFramePr>
        <p:xfrm>
          <a:off x="4132722" y="4106005"/>
          <a:ext cx="2781300" cy="2250345"/>
        </p:xfrm>
        <a:graphic>
          <a:graphicData uri="http://schemas.openxmlformats.org/drawingml/2006/table">
            <a:tbl>
              <a:tblPr/>
              <a:tblGrid>
                <a:gridCol w="927100">
                  <a:extLst>
                    <a:ext uri="{9D8B030D-6E8A-4147-A177-3AD203B41FA5}">
                      <a16:colId xmlns:a16="http://schemas.microsoft.com/office/drawing/2014/main" val="645627036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761716778"/>
                    </a:ext>
                  </a:extLst>
                </a:gridCol>
              </a:tblGrid>
              <a:tr h="30764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Code laboratoire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015997"/>
                  </a:ext>
                </a:extLst>
              </a:tr>
              <a:tr h="277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.ICB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ICB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554917"/>
                  </a:ext>
                </a:extLst>
              </a:tr>
              <a:tr h="277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.FEM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FEMTO-ST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297202"/>
                  </a:ext>
                </a:extLst>
              </a:tr>
              <a:tr h="277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.MUB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ICMUB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470821"/>
                  </a:ext>
                </a:extLst>
              </a:tr>
              <a:tr h="277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.LNC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Lipides, Nutrition, Cancer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22489"/>
                  </a:ext>
                </a:extLst>
              </a:tr>
              <a:tr h="277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.BGS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Bio Géo Sciences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704508"/>
                  </a:ext>
                </a:extLst>
              </a:tr>
              <a:tr h="277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….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4127782"/>
                  </a:ext>
                </a:extLst>
              </a:tr>
              <a:tr h="277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778085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269940"/>
              </p:ext>
            </p:extLst>
          </p:nvPr>
        </p:nvGraphicFramePr>
        <p:xfrm>
          <a:off x="8092930" y="2665481"/>
          <a:ext cx="2667000" cy="1639295"/>
        </p:xfrm>
        <a:graphic>
          <a:graphicData uri="http://schemas.openxmlformats.org/drawingml/2006/table">
            <a:tbl>
              <a:tblPr/>
              <a:tblGrid>
                <a:gridCol w="927237">
                  <a:extLst>
                    <a:ext uri="{9D8B030D-6E8A-4147-A177-3AD203B41FA5}">
                      <a16:colId xmlns:a16="http://schemas.microsoft.com/office/drawing/2014/main" val="2639014485"/>
                    </a:ext>
                  </a:extLst>
                </a:gridCol>
                <a:gridCol w="1739763">
                  <a:extLst>
                    <a:ext uri="{9D8B030D-6E8A-4147-A177-3AD203B41FA5}">
                      <a16:colId xmlns:a16="http://schemas.microsoft.com/office/drawing/2014/main" val="1260999235"/>
                    </a:ext>
                  </a:extLst>
                </a:gridCol>
              </a:tblGrid>
              <a:tr h="36294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effectLst/>
                          <a:latin typeface="Arial" panose="020B0604020202020204" pitchFamily="34" charset="0"/>
                        </a:rPr>
                        <a:t>Type de contrat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39860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I-SITE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16056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.EU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EUROPE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04007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ANR 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92742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.CL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Collectivités Locales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77610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.PR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</a:rPr>
                        <a:t>Partenaire Industriel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949763"/>
                  </a:ext>
                </a:extLst>
              </a:tr>
            </a:tbl>
          </a:graphicData>
        </a:graphic>
      </p:graphicFrame>
      <p:sp>
        <p:nvSpPr>
          <p:cNvPr id="17" name="Ellipse 16"/>
          <p:cNvSpPr/>
          <p:nvPr/>
        </p:nvSpPr>
        <p:spPr>
          <a:xfrm>
            <a:off x="4532029" y="2833048"/>
            <a:ext cx="520118" cy="494941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H="1" flipV="1">
            <a:off x="3037163" y="2098638"/>
            <a:ext cx="1578301" cy="8313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ectangle : coins arrondis 21"/>
          <p:cNvSpPr/>
          <p:nvPr/>
        </p:nvSpPr>
        <p:spPr>
          <a:xfrm>
            <a:off x="6135425" y="2918040"/>
            <a:ext cx="713064" cy="36076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cxnSp>
        <p:nvCxnSpPr>
          <p:cNvPr id="26" name="Connecteur droit avec flèche 25"/>
          <p:cNvCxnSpPr>
            <a:stCxn id="22" idx="2"/>
            <a:endCxn id="14" idx="0"/>
          </p:cNvCxnSpPr>
          <p:nvPr/>
        </p:nvCxnSpPr>
        <p:spPr>
          <a:xfrm flipH="1">
            <a:off x="5523372" y="3278805"/>
            <a:ext cx="968585" cy="8272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ccolade ouvrante 30"/>
          <p:cNvSpPr/>
          <p:nvPr/>
        </p:nvSpPr>
        <p:spPr>
          <a:xfrm rot="16200000">
            <a:off x="5495802" y="1807082"/>
            <a:ext cx="335560" cy="1222870"/>
          </a:xfrm>
          <a:prstGeom prst="leftBrace">
            <a:avLst>
              <a:gd name="adj1" fmla="val 8333"/>
              <a:gd name="adj2" fmla="val 50686"/>
            </a:avLst>
          </a:prstGeom>
          <a:ln w="2857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/>
          <p:cNvSpPr/>
          <p:nvPr/>
        </p:nvSpPr>
        <p:spPr>
          <a:xfrm>
            <a:off x="6853905" y="2885540"/>
            <a:ext cx="507741" cy="42491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cxnSp>
        <p:nvCxnSpPr>
          <p:cNvPr id="34" name="Connecteur droit avec flèche 33"/>
          <p:cNvCxnSpPr>
            <a:stCxn id="32" idx="6"/>
          </p:cNvCxnSpPr>
          <p:nvPr/>
        </p:nvCxnSpPr>
        <p:spPr>
          <a:xfrm flipV="1">
            <a:off x="7361646" y="2853927"/>
            <a:ext cx="731284" cy="244072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3EB7D0-1BE0-4018-B66E-ED8D0D0EE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119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748774" y="1580457"/>
            <a:ext cx="106944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Le gestionnaire du projet crée l’EJ/Bon de commande d</a:t>
            </a: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ans Cocktail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sz="2400" dirty="0">
              <a:solidFill>
                <a:prstClr val="black"/>
              </a:solidFill>
              <a:latin typeface="Roboto" pitchFamily="2" charset="0"/>
              <a:ea typeface="Roboto" pitchFamily="2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En l’absence de délégation de signature, UBFC siège valide les BC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sz="2400" dirty="0">
              <a:solidFill>
                <a:prstClr val="black"/>
              </a:solidFill>
              <a:latin typeface="Roboto" pitchFamily="2" charset="0"/>
              <a:ea typeface="Roboto" pitchFamily="2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Le gestionnaire du projet envoie </a:t>
            </a: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un mail au gestionnaire UBFC siège avec le </a:t>
            </a:r>
            <a:r>
              <a:rPr lang="fr-FR" sz="2400" b="1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PCO</a:t>
            </a: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, le </a:t>
            </a:r>
            <a:r>
              <a:rPr lang="fr-FR" sz="2400" b="1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formulaire de création de fournisseur</a:t>
            </a: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, un devis (ou plusieurs en fonction du montant).</a:t>
            </a:r>
            <a:endParaRPr kumimoji="0" lang="fr-FR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0" y="70517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Roboto Bk" pitchFamily="2" charset="0"/>
                <a:ea typeface="Roboto Bk" pitchFamily="2" charset="0"/>
              </a:rPr>
              <a:t>Circuit demande d’achat 1/3</a:t>
            </a:r>
          </a:p>
        </p:txBody>
      </p:sp>
      <p:pic>
        <p:nvPicPr>
          <p:cNvPr id="18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882B93E-FEE0-42C2-9885-A6877F2DE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7255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788658" y="1743172"/>
            <a:ext cx="10694452" cy="463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UBFC siège contrôle les pièces justificatives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Le gestionnaire UBFC siège valide le Bon de commande dans Cocktail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L’ord</a:t>
            </a:r>
            <a:r>
              <a:rPr lang="fr-FR" sz="2400" dirty="0" err="1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onnateur</a:t>
            </a: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 d’UBFC signe le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Bon de commande qui est transmis à la gestionnaire du projet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Le gestionnaire du projet transmet le Bon de commande au fournisseur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0" y="705178"/>
            <a:ext cx="121920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>
                <a:solidFill>
                  <a:srgbClr val="92D050"/>
                </a:solidFill>
                <a:latin typeface="Roboto Bk" pitchFamily="2" charset="0"/>
                <a:ea typeface="Roboto Bk" pitchFamily="2" charset="0"/>
              </a:rPr>
              <a:t>Circuit demande d’achat 2/3 </a:t>
            </a:r>
          </a:p>
        </p:txBody>
      </p:sp>
      <p:pic>
        <p:nvPicPr>
          <p:cNvPr id="18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534E898-7A7B-4533-A984-7C2CFDE6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228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788658" y="1911090"/>
            <a:ext cx="10694452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Le gestionnaire du projet constate le Service fait dans </a:t>
            </a:r>
            <a:r>
              <a:rPr lang="fr-FR" sz="2400" dirty="0">
                <a:solidFill>
                  <a:prstClr val="black"/>
                </a:solidFill>
                <a:latin typeface="Roboto" pitchFamily="2" charset="0"/>
                <a:ea typeface="Roboto" pitchFamily="2" charset="0"/>
              </a:rPr>
              <a:t>Cocktail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Roboto" pitchFamily="2" charset="0"/>
                <a:ea typeface="Roboto" pitchFamily="2" charset="0"/>
              </a:rPr>
              <a:t>Le gestionnaire du projet transmet le Bon de livraison à UBFC siège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Roboto" pitchFamily="2" charset="0"/>
                <a:ea typeface="Roboto" pitchFamily="2" charset="0"/>
              </a:rPr>
              <a:t>Le gestionnaire UBFC siège certifie le Service fait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Roboto" pitchFamily="2" charset="0"/>
                <a:ea typeface="Roboto" pitchFamily="2" charset="0"/>
              </a:rPr>
              <a:t>A la réception de la facture UBFC siège établit la demande de paiement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0" y="705178"/>
            <a:ext cx="121920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>
                <a:solidFill>
                  <a:srgbClr val="92D050"/>
                </a:solidFill>
                <a:latin typeface="Roboto Bk" pitchFamily="2" charset="0"/>
                <a:ea typeface="Roboto Bk" pitchFamily="2" charset="0"/>
              </a:rPr>
              <a:t>Circuit demande d’achat 3/3 </a:t>
            </a:r>
          </a:p>
        </p:txBody>
      </p:sp>
      <p:pic>
        <p:nvPicPr>
          <p:cNvPr id="18" name="Espace réservé du contenu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534E898-7A7B-4533-A984-7C2CFDE6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910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854AFC-B962-4AFA-9DD6-6E11B9EE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65125"/>
            <a:ext cx="12191999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92D050"/>
                </a:solidFill>
                <a:latin typeface="Roboto Bk" pitchFamily="2" charset="0"/>
                <a:ea typeface="Roboto Bk" pitchFamily="2" charset="0"/>
              </a:rPr>
              <a:t>Achat : documents à transmettre aux gestionnaires UBFC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DB25E6-14B0-4208-911B-A738BA39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Roboto" pitchFamily="2" charset="0"/>
                <a:ea typeface="Roboto" pitchFamily="2" charset="0"/>
              </a:rPr>
              <a:t>Formulaire « Personne morale » ou « Personne physique » pour création dans Cocktail</a:t>
            </a:r>
          </a:p>
          <a:p>
            <a:endParaRPr lang="fr-FR" sz="2400" dirty="0">
              <a:latin typeface="Roboto" pitchFamily="2" charset="0"/>
              <a:ea typeface="Roboto" pitchFamily="2" charset="0"/>
            </a:endParaRPr>
          </a:p>
          <a:p>
            <a:r>
              <a:rPr lang="fr-FR" sz="2400" dirty="0">
                <a:latin typeface="Roboto" pitchFamily="2" charset="0"/>
                <a:ea typeface="Roboto" pitchFamily="2" charset="0"/>
              </a:rPr>
              <a:t>Formulaire de PRÉ-COMMANDE (PCO) lié à la procédure achat</a:t>
            </a:r>
          </a:p>
          <a:p>
            <a:endParaRPr lang="fr-FR" sz="2400" dirty="0">
              <a:latin typeface="Roboto" pitchFamily="2" charset="0"/>
              <a:ea typeface="Roboto" pitchFamily="2" charset="0"/>
            </a:endParaRPr>
          </a:p>
          <a:p>
            <a:r>
              <a:rPr lang="fr-FR" sz="2400" dirty="0">
                <a:latin typeface="Roboto" pitchFamily="2" charset="0"/>
                <a:ea typeface="Roboto" pitchFamily="2" charset="0"/>
              </a:rPr>
              <a:t>Le devis du fournisseur </a:t>
            </a:r>
            <a:br>
              <a:rPr lang="fr-FR" sz="2400" dirty="0">
                <a:latin typeface="Roboto" pitchFamily="2" charset="0"/>
                <a:ea typeface="Roboto" pitchFamily="2" charset="0"/>
              </a:rPr>
            </a:br>
            <a:br>
              <a:rPr lang="fr-FR" sz="2400" dirty="0">
                <a:latin typeface="Roboto" pitchFamily="2" charset="0"/>
                <a:ea typeface="Roboto" pitchFamily="2" charset="0"/>
              </a:rPr>
            </a:br>
            <a:r>
              <a:rPr lang="fr-FR" sz="2400" dirty="0">
                <a:latin typeface="Roboto" pitchFamily="2" charset="0"/>
                <a:ea typeface="Roboto" pitchFamily="2" charset="0"/>
              </a:rPr>
              <a:t>(Attention : facturation à UBFC 32, avenue de l’Observatoire 25000 Besançon et adresse de livraison différente)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ECE5F09-9E74-42A9-B55A-EAB42B8FEB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08D28E9-AF80-480A-8B71-00CF327A27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CCD8F1-5DA7-4E3E-9DAF-96EB490B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396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854AFC-B962-4AFA-9DD6-6E11B9EE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65125"/>
            <a:ext cx="12191999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92D050"/>
                </a:solidFill>
                <a:latin typeface="Roboto Bk" pitchFamily="2" charset="0"/>
                <a:ea typeface="Roboto Bk" pitchFamily="2" charset="0"/>
              </a:rPr>
              <a:t>Circuit des déplacements professionnels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DB25E6-14B0-4208-911B-A738BA39E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038"/>
            <a:ext cx="10515600" cy="4790925"/>
          </a:xfrm>
        </p:spPr>
        <p:txBody>
          <a:bodyPr>
            <a:normAutofit/>
          </a:bodyPr>
          <a:lstStyle/>
          <a:p>
            <a:r>
              <a:rPr lang="fr-FR" sz="2000" dirty="0"/>
              <a:t>Pour le 1</a:t>
            </a:r>
            <a:r>
              <a:rPr lang="fr-FR" sz="2000" baseline="30000" dirty="0"/>
              <a:t>er</a:t>
            </a:r>
            <a:r>
              <a:rPr lang="fr-FR" sz="2000" dirty="0"/>
              <a:t> déplacement le missionnaire transmet au gestionnaire de laboratoire et au gestionnaire d’UBFC-siège le formulaire « Fournisseur création Personne physique » accompagné d’un RIB émis par sa banque</a:t>
            </a:r>
          </a:p>
          <a:p>
            <a:r>
              <a:rPr lang="fr-FR" sz="2000" dirty="0"/>
              <a:t>La demande d'autorisation de déplacement professionnel doit être complétée et signée par le missionnaire ET le porteur de projet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FF0000"/>
                </a:solidFill>
              </a:rPr>
              <a:t>Attention : le code convention (imputation budgétaire) doit être renseigné dans la demande d’autorisation de déplacement professionnel</a:t>
            </a:r>
          </a:p>
          <a:p>
            <a:r>
              <a:rPr lang="fr-FR" sz="1800" dirty="0">
                <a:latin typeface="Roboto" pitchFamily="2" charset="0"/>
                <a:ea typeface="Roboto" pitchFamily="2" charset="0"/>
              </a:rPr>
              <a:t>En parallèle la gestionnaire de laboratoire crée l’OM dans Cocktail</a:t>
            </a:r>
          </a:p>
          <a:p>
            <a:r>
              <a:rPr lang="fr-FR" sz="1800" dirty="0">
                <a:latin typeface="Roboto" pitchFamily="2" charset="0"/>
                <a:ea typeface="Roboto" pitchFamily="2" charset="0"/>
              </a:rPr>
              <a:t>Le gestionnaire de laboratoire transmet la demande d’autorisation de déplacement professionnel au gestionnaire UBFC siège</a:t>
            </a:r>
          </a:p>
          <a:p>
            <a:r>
              <a:rPr lang="fr-FR" sz="1800" dirty="0">
                <a:latin typeface="Roboto" pitchFamily="2" charset="0"/>
                <a:ea typeface="Roboto" pitchFamily="2" charset="0"/>
              </a:rPr>
              <a:t>Au retour de la mission le gestionnaire de laboratoire ou le missionnaire envoie les originaux de justificatif + le bordereau de transmission des pièces au gestionnaire UBFC siège</a:t>
            </a:r>
          </a:p>
          <a:p>
            <a:r>
              <a:rPr lang="fr-FR" sz="1800" dirty="0">
                <a:latin typeface="Roboto" pitchFamily="2" charset="0"/>
                <a:ea typeface="Roboto" pitchFamily="2" charset="0"/>
              </a:rPr>
              <a:t>Après vérification des justificatifs, le gestionnaire UBFC siège établit un état liquidatif de la mission</a:t>
            </a:r>
          </a:p>
          <a:p>
            <a:endParaRPr lang="fr-FR" sz="2000" dirty="0">
              <a:latin typeface="Roboto" pitchFamily="2" charset="0"/>
              <a:ea typeface="Roboto" pitchFamily="2" charset="0"/>
            </a:endParaRPr>
          </a:p>
          <a:p>
            <a:endParaRPr lang="fr-FR" sz="2400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ECE5F09-9E74-42A9-B55A-EAB42B8FEB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08D28E9-AF80-480A-8B71-00CF327A27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CCD8F1-5DA7-4E3E-9DAF-96EB490B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621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854AFC-B962-4AFA-9DD6-6E11B9EE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65125"/>
            <a:ext cx="12191999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92D050"/>
                </a:solidFill>
                <a:latin typeface="Roboto Bk" pitchFamily="2" charset="0"/>
                <a:ea typeface="Roboto Bk" pitchFamily="2" charset="0"/>
              </a:rPr>
              <a:t>Pièces administratives pour les déplacements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DB25E6-14B0-4208-911B-A738BA39E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038"/>
            <a:ext cx="10515600" cy="4790925"/>
          </a:xfrm>
        </p:spPr>
        <p:txBody>
          <a:bodyPr>
            <a:normAutofit/>
          </a:bodyPr>
          <a:lstStyle/>
          <a:p>
            <a:endParaRPr lang="fr-FR" sz="2000" dirty="0">
              <a:latin typeface="Roboto" pitchFamily="2" charset="0"/>
              <a:ea typeface="Roboto" pitchFamily="2" charset="0"/>
            </a:endParaRPr>
          </a:p>
          <a:p>
            <a:endParaRPr lang="fr-FR" sz="2400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ECE5F09-9E74-42A9-B55A-EAB42B8FEB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79245" b="1"/>
          <a:stretch/>
        </p:blipFill>
        <p:spPr>
          <a:xfrm>
            <a:off x="0" y="-4"/>
            <a:ext cx="12192000" cy="26457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08D28E9-AF80-480A-8B71-00CF327A27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110" y="6149502"/>
            <a:ext cx="1080000" cy="556469"/>
          </a:xfrm>
          <a:prstGeom prst="rect">
            <a:avLst/>
          </a:prstGeom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CCD8F1-5DA7-4E3E-9DAF-96EB490B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B92B-69C8-4123-86DA-970E28ECFA25}" type="slidenum">
              <a:rPr lang="fr-FR" smtClean="0"/>
              <a:t>9</a:t>
            </a:fld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381B6-9C85-40A1-891A-3F2A230B71A6}"/>
              </a:ext>
            </a:extLst>
          </p:cNvPr>
          <p:cNvSpPr/>
          <p:nvPr/>
        </p:nvSpPr>
        <p:spPr>
          <a:xfrm>
            <a:off x="731520" y="1386038"/>
            <a:ext cx="112915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latin typeface="CIDFont+F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CIDFont+F2"/>
              </a:rPr>
              <a:t>Demande d’autorisation de déplacement professionnel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CIDFont+F2"/>
              </a:rPr>
              <a:t>Attestation de non paiement des frais de déplacement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CIDFont+F2"/>
              </a:rPr>
              <a:t>Bordereau de transmission des pièces justificatives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CIDFont+F2"/>
              </a:rPr>
              <a:t>Calcul des frais de déplacement à rembourser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CIDFont+F2"/>
              </a:rPr>
              <a:t>Guide des conditions et modalités de remboursement des frais de déplacement à UBFC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49502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/>
      </a:spPr>
      <a:bodyPr rtlCol="0" anchor="ctr"/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/>
      </a:spPr>
      <a:bodyPr rtlCol="0" anchor="ctr"/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/>
      </a:spPr>
      <a:bodyPr rtlCol="0" anchor="ctr"/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/>
      </a:spPr>
      <a:bodyPr rtlCol="0" anchor="ctr"/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4328</TotalTime>
  <Words>982</Words>
  <Application>Microsoft Office PowerPoint</Application>
  <PresentationFormat>Grand écran</PresentationFormat>
  <Paragraphs>220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17</vt:i4>
      </vt:variant>
    </vt:vector>
  </HeadingPairs>
  <TitlesOfParts>
    <vt:vector size="30" baseType="lpstr">
      <vt:lpstr>Arial</vt:lpstr>
      <vt:lpstr>Calibri</vt:lpstr>
      <vt:lpstr>Calibri Light</vt:lpstr>
      <vt:lpstr>CIDFont+F2</vt:lpstr>
      <vt:lpstr>Roboto</vt:lpstr>
      <vt:lpstr>Roboto Bk</vt:lpstr>
      <vt:lpstr>Roboto Cn</vt:lpstr>
      <vt:lpstr>Roboto Lt</vt:lpstr>
      <vt:lpstr>Thème Office</vt:lpstr>
      <vt:lpstr>1_Thème Office</vt:lpstr>
      <vt:lpstr>2_Thème Office</vt:lpstr>
      <vt:lpstr>3_Thème Office</vt:lpstr>
      <vt:lpstr>4_Thème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Achat : documents à transmettre aux gestionnaires UBFC</vt:lpstr>
      <vt:lpstr>Circuit des déplacements professionnels</vt:lpstr>
      <vt:lpstr>Pièces administratives pour les déplacements</vt:lpstr>
      <vt:lpstr>UTILISATION DE COCKTAIL</vt:lpstr>
      <vt:lpstr>Structure budgétaire UBFC</vt:lpstr>
      <vt:lpstr>Progiciel COCKTAIL : Présentation</vt:lpstr>
      <vt:lpstr>GFC-Dépenses : Processus applicatif</vt:lpstr>
      <vt:lpstr>GFC-Missions : Processus applicatif</vt:lpstr>
      <vt:lpstr>GFC-Dépenses : Informations à saisir</vt:lpstr>
      <vt:lpstr>GFC-Situations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UBFC UBFC</dc:creator>
  <cp:lastModifiedBy>elodie.miguel</cp:lastModifiedBy>
  <cp:revision>369</cp:revision>
  <cp:lastPrinted>2018-04-25T12:56:40Z</cp:lastPrinted>
  <dcterms:created xsi:type="dcterms:W3CDTF">2017-05-18T11:56:40Z</dcterms:created>
  <dcterms:modified xsi:type="dcterms:W3CDTF">2018-10-08T06:02:05Z</dcterms:modified>
</cp:coreProperties>
</file>